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2" r:id="rId6"/>
    <p:sldId id="257"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6E211EB-B8A8-4A81-A74D-88A15779636C}" type="datetimeFigureOut">
              <a:rPr lang="en-GB" smtClean="0"/>
              <a:t>28/06/2021</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19CC36E-D07D-4334-8518-B8768AAF48D1}" type="slidenum">
              <a:rPr lang="en-GB" smtClean="0"/>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E211EB-B8A8-4A81-A74D-88A15779636C}" type="datetimeFigureOut">
              <a:rPr lang="en-GB" smtClean="0"/>
              <a:t>28/06/2021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E211EB-B8A8-4A81-A74D-88A15779636C}" type="datetimeFigureOut">
              <a:rPr lang="en-GB" smtClean="0"/>
              <a:t>28/06/2021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16E211EB-B8A8-4A81-A74D-88A15779636C}" type="datetimeFigureOut">
              <a:rPr lang="en-GB" smtClean="0"/>
              <a:t>28/06/2021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9CC36E-D07D-4334-8518-B8768AAF48D1}" type="slidenum">
              <a:rPr lang="en-GB" smtClean="0"/>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E211EB-B8A8-4A81-A74D-88A15779636C}" type="datetimeFigureOut">
              <a:rPr lang="en-GB" smtClean="0"/>
              <a:t>28/06/2021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E211EB-B8A8-4A81-A74D-88A15779636C}" type="datetimeFigureOut">
              <a:rPr lang="en-GB" smtClean="0"/>
              <a:t>28/06/2021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211EB-B8A8-4A81-A74D-88A15779636C}" type="datetimeFigureOut">
              <a:rPr lang="en-GB" smtClean="0"/>
              <a:t>28/06/2021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6E211EB-B8A8-4A81-A74D-88A15779636C}" type="datetimeFigureOut">
              <a:rPr lang="en-GB" smtClean="0"/>
              <a:t>28/06/2021</a:t>
            </a:fld>
            <a:endParaRPr lang="en-GB"/>
          </a:p>
        </p:txBody>
      </p:sp>
      <p:sp>
        <p:nvSpPr>
          <p:cNvPr id="7" name="Slide Number Placeholder 6"/>
          <p:cNvSpPr>
            <a:spLocks noGrp="1"/>
          </p:cNvSpPr>
          <p:nvPr>
            <p:ph type="sldNum" sz="quarter" idx="12"/>
          </p:nvPr>
        </p:nvSpPr>
        <p:spPr/>
        <p:txBody>
          <a:bodyPr/>
          <a:lstStyle/>
          <a:p>
            <a:fld id="{919CC36E-D07D-4334-8518-B8768AAF48D1}" type="slidenum">
              <a:rPr lang="en-GB" smtClean="0"/>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E211EB-B8A8-4A81-A74D-88A15779636C}" type="datetimeFigureOut">
              <a:rPr lang="en-GB" smtClean="0"/>
              <a:t>28/06/2021</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E211EB-B8A8-4A81-A74D-88A15779636C}" type="datetimeFigureOut">
              <a:rPr lang="en-GB" smtClean="0"/>
              <a:t>28/06/2021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E211EB-B8A8-4A81-A74D-88A15779636C}" type="datetimeFigureOut">
              <a:rPr lang="en-GB" smtClean="0"/>
              <a:t>28/06/2021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9CC36E-D07D-4334-8518-B8768AAF48D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E211EB-B8A8-4A81-A74D-88A15779636C}" type="datetimeFigureOut">
              <a:rPr lang="en-GB" smtClean="0"/>
              <a:t>28/06/2021</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19CC36E-D07D-4334-8518-B8768AAF48D1}"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LK5J0-cM-H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YQXe1CokWqQ" TargetMode="External"/><Relationship Id="rId2" Type="http://schemas.openxmlformats.org/officeDocument/2006/relationships/hyperlink" Target="https://www.youtube.com/watch?v=ywvDlhNg5x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Welcome to Sociology</a:t>
            </a: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026423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6495" y="0"/>
            <a:ext cx="9049724" cy="1217513"/>
          </a:xfrm>
          <a:prstGeom prst="rect">
            <a:avLst/>
          </a:prstGeom>
          <a:noFill/>
        </p:spPr>
        <p:txBody>
          <a:bodyPr wrap="square" rtlCol="0">
            <a:spAutoFit/>
          </a:bodyPr>
          <a:lstStyle/>
          <a:p>
            <a:pPr algn="ctr"/>
            <a:r>
              <a:rPr lang="en-GB" sz="3656" u="sng" dirty="0">
                <a:latin typeface="Tw Cen MT" panose="020B0602020104020603" pitchFamily="34" charset="0"/>
              </a:rPr>
              <a:t>Sociology</a:t>
            </a:r>
          </a:p>
          <a:p>
            <a:pPr algn="ctr"/>
            <a:endParaRPr lang="en-GB" sz="3656" u="sng" dirty="0">
              <a:latin typeface="Tw Cen MT" panose="020B0602020104020603" pitchFamily="34" charset="0"/>
            </a:endParaRPr>
          </a:p>
        </p:txBody>
      </p:sp>
      <p:pic>
        <p:nvPicPr>
          <p:cNvPr id="5" name="Picture 4"/>
          <p:cNvPicPr>
            <a:picLocks noChangeAspect="1"/>
          </p:cNvPicPr>
          <p:nvPr/>
        </p:nvPicPr>
        <p:blipFill>
          <a:blip r:embed="rId2"/>
          <a:stretch>
            <a:fillRect/>
          </a:stretch>
        </p:blipFill>
        <p:spPr>
          <a:xfrm>
            <a:off x="-86785" y="150125"/>
            <a:ext cx="4174671" cy="129581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848" y="1674661"/>
            <a:ext cx="2383929" cy="845790"/>
          </a:xfrm>
          <a:prstGeom prst="rect">
            <a:avLst/>
          </a:prstGeom>
        </p:spPr>
      </p:pic>
      <p:pic>
        <p:nvPicPr>
          <p:cNvPr id="7" name="Picture 6"/>
          <p:cNvPicPr>
            <a:picLocks noChangeAspect="1"/>
          </p:cNvPicPr>
          <p:nvPr/>
        </p:nvPicPr>
        <p:blipFill>
          <a:blip r:embed="rId4"/>
          <a:stretch>
            <a:fillRect/>
          </a:stretch>
        </p:blipFill>
        <p:spPr>
          <a:xfrm>
            <a:off x="205277" y="3272401"/>
            <a:ext cx="2324100" cy="946656"/>
          </a:xfrm>
          <a:prstGeom prst="rect">
            <a:avLst/>
          </a:prstGeom>
        </p:spPr>
      </p:pic>
      <p:sp>
        <p:nvSpPr>
          <p:cNvPr id="8" name="TextBox 7"/>
          <p:cNvSpPr txBox="1"/>
          <p:nvPr/>
        </p:nvSpPr>
        <p:spPr>
          <a:xfrm>
            <a:off x="-1594281" y="5834107"/>
            <a:ext cx="8544949" cy="1400383"/>
          </a:xfrm>
          <a:prstGeom prst="rect">
            <a:avLst/>
          </a:prstGeom>
          <a:noFill/>
          <a:ln>
            <a:solidFill>
              <a:schemeClr val="accent1"/>
            </a:solidFill>
          </a:ln>
        </p:spPr>
        <p:txBody>
          <a:bodyPr wrap="square" rtlCol="0">
            <a:spAutoFit/>
          </a:bodyPr>
          <a:lstStyle/>
          <a:p>
            <a:pPr algn="ctr"/>
            <a:r>
              <a:rPr lang="en-GB" sz="1700" b="1" dirty="0">
                <a:latin typeface="Tw Cen MT" panose="020B0602020104020603" pitchFamily="34" charset="0"/>
              </a:rPr>
              <a:t>We follow the AQA A-level specification</a:t>
            </a:r>
          </a:p>
          <a:p>
            <a:pPr algn="ctr"/>
            <a:r>
              <a:rPr lang="en-GB" sz="1700" b="1" dirty="0">
                <a:latin typeface="Tw Cen MT" panose="020B0602020104020603" pitchFamily="34" charset="0"/>
              </a:rPr>
              <a:t>If you have any questions over the summer email</a:t>
            </a:r>
          </a:p>
          <a:p>
            <a:pPr algn="ctr"/>
            <a:r>
              <a:rPr lang="en-GB" sz="1700" b="1" dirty="0">
                <a:latin typeface="Tw Cen MT" panose="020B0602020104020603" pitchFamily="34" charset="0"/>
              </a:rPr>
              <a:t>swormaldj@deanery.wigan.sch.uk</a:t>
            </a:r>
          </a:p>
          <a:p>
            <a:pPr algn="ctr"/>
            <a:endParaRPr lang="en-GB" sz="1700" dirty="0">
              <a:latin typeface="Tw Cen MT" panose="020B0602020104020603" pitchFamily="34" charset="0"/>
            </a:endParaRPr>
          </a:p>
          <a:p>
            <a:pPr algn="ctr"/>
            <a:r>
              <a:rPr lang="en-GB" sz="1700" dirty="0">
                <a:latin typeface="Tw Cen MT" panose="020B0602020104020603" pitchFamily="34" charset="0"/>
              </a:rPr>
              <a:t>  </a:t>
            </a:r>
          </a:p>
        </p:txBody>
      </p:sp>
      <p:pic>
        <p:nvPicPr>
          <p:cNvPr id="10" name="Picture 9"/>
          <p:cNvPicPr>
            <a:picLocks noChangeAspect="1"/>
          </p:cNvPicPr>
          <p:nvPr/>
        </p:nvPicPr>
        <p:blipFill>
          <a:blip r:embed="rId5"/>
          <a:stretch>
            <a:fillRect/>
          </a:stretch>
        </p:blipFill>
        <p:spPr>
          <a:xfrm>
            <a:off x="2879708" y="1383506"/>
            <a:ext cx="2366931" cy="1428099"/>
          </a:xfrm>
          <a:prstGeom prst="rect">
            <a:avLst/>
          </a:prstGeom>
        </p:spPr>
      </p:pic>
      <p:pic>
        <p:nvPicPr>
          <p:cNvPr id="11" name="Picture 10"/>
          <p:cNvPicPr>
            <a:picLocks noChangeAspect="1"/>
          </p:cNvPicPr>
          <p:nvPr/>
        </p:nvPicPr>
        <p:blipFill>
          <a:blip r:embed="rId6"/>
          <a:stretch>
            <a:fillRect/>
          </a:stretch>
        </p:blipFill>
        <p:spPr>
          <a:xfrm>
            <a:off x="7237062" y="29806"/>
            <a:ext cx="1835301" cy="1377686"/>
          </a:xfrm>
          <a:prstGeom prst="rect">
            <a:avLst/>
          </a:prstGeom>
        </p:spPr>
      </p:pic>
      <p:pic>
        <p:nvPicPr>
          <p:cNvPr id="12" name="Picture 11"/>
          <p:cNvPicPr>
            <a:picLocks noChangeAspect="1"/>
          </p:cNvPicPr>
          <p:nvPr/>
        </p:nvPicPr>
        <p:blipFill>
          <a:blip r:embed="rId7"/>
          <a:stretch>
            <a:fillRect/>
          </a:stretch>
        </p:blipFill>
        <p:spPr>
          <a:xfrm>
            <a:off x="324655" y="1821845"/>
            <a:ext cx="2353539" cy="1398288"/>
          </a:xfrm>
          <a:prstGeom prst="rect">
            <a:avLst/>
          </a:prstGeom>
        </p:spPr>
      </p:pic>
      <p:pic>
        <p:nvPicPr>
          <p:cNvPr id="13" name="Picture 12"/>
          <p:cNvPicPr>
            <a:picLocks noChangeAspect="1"/>
          </p:cNvPicPr>
          <p:nvPr/>
        </p:nvPicPr>
        <p:blipFill>
          <a:blip r:embed="rId8"/>
          <a:stretch>
            <a:fillRect/>
          </a:stretch>
        </p:blipFill>
        <p:spPr>
          <a:xfrm>
            <a:off x="4279413" y="637689"/>
            <a:ext cx="2957649" cy="1184156"/>
          </a:xfrm>
          <a:prstGeom prst="rect">
            <a:avLst/>
          </a:prstGeom>
        </p:spPr>
      </p:pic>
      <p:pic>
        <p:nvPicPr>
          <p:cNvPr id="14" name="Picture 13"/>
          <p:cNvPicPr>
            <a:picLocks noChangeAspect="1"/>
          </p:cNvPicPr>
          <p:nvPr/>
        </p:nvPicPr>
        <p:blipFill>
          <a:blip r:embed="rId9"/>
          <a:stretch>
            <a:fillRect/>
          </a:stretch>
        </p:blipFill>
        <p:spPr>
          <a:xfrm>
            <a:off x="5964929" y="2557364"/>
            <a:ext cx="2764195" cy="959640"/>
          </a:xfrm>
          <a:prstGeom prst="rect">
            <a:avLst/>
          </a:prstGeom>
        </p:spPr>
      </p:pic>
      <p:pic>
        <p:nvPicPr>
          <p:cNvPr id="15" name="Picture 14"/>
          <p:cNvPicPr>
            <a:picLocks noChangeAspect="1"/>
          </p:cNvPicPr>
          <p:nvPr/>
        </p:nvPicPr>
        <p:blipFill>
          <a:blip r:embed="rId10"/>
          <a:stretch>
            <a:fillRect/>
          </a:stretch>
        </p:blipFill>
        <p:spPr>
          <a:xfrm>
            <a:off x="2274969" y="4526096"/>
            <a:ext cx="2403369" cy="1062404"/>
          </a:xfrm>
          <a:prstGeom prst="rect">
            <a:avLst/>
          </a:prstGeom>
        </p:spPr>
      </p:pic>
      <p:pic>
        <p:nvPicPr>
          <p:cNvPr id="16" name="Picture 15"/>
          <p:cNvPicPr>
            <a:picLocks noChangeAspect="1"/>
          </p:cNvPicPr>
          <p:nvPr/>
        </p:nvPicPr>
        <p:blipFill rotWithShape="1">
          <a:blip r:embed="rId11"/>
          <a:srcRect l="18442" r="12706"/>
          <a:stretch/>
        </p:blipFill>
        <p:spPr>
          <a:xfrm>
            <a:off x="7194607" y="4708223"/>
            <a:ext cx="1920213" cy="1183621"/>
          </a:xfrm>
          <a:prstGeom prst="rect">
            <a:avLst/>
          </a:prstGeom>
        </p:spPr>
      </p:pic>
      <p:pic>
        <p:nvPicPr>
          <p:cNvPr id="17" name="Picture 16"/>
          <p:cNvPicPr>
            <a:picLocks noChangeAspect="1"/>
          </p:cNvPicPr>
          <p:nvPr/>
        </p:nvPicPr>
        <p:blipFill>
          <a:blip r:embed="rId12"/>
          <a:stretch>
            <a:fillRect/>
          </a:stretch>
        </p:blipFill>
        <p:spPr>
          <a:xfrm>
            <a:off x="5972066" y="3517004"/>
            <a:ext cx="3039223" cy="1112001"/>
          </a:xfrm>
          <a:prstGeom prst="rect">
            <a:avLst/>
          </a:prstGeom>
        </p:spPr>
      </p:pic>
      <p:pic>
        <p:nvPicPr>
          <p:cNvPr id="19" name="Picture 18"/>
          <p:cNvPicPr>
            <a:picLocks noChangeAspect="1"/>
          </p:cNvPicPr>
          <p:nvPr/>
        </p:nvPicPr>
        <p:blipFill>
          <a:blip r:embed="rId13"/>
          <a:stretch>
            <a:fillRect/>
          </a:stretch>
        </p:blipFill>
        <p:spPr>
          <a:xfrm>
            <a:off x="3363278" y="2811605"/>
            <a:ext cx="2381283" cy="1696167"/>
          </a:xfrm>
          <a:prstGeom prst="rect">
            <a:avLst/>
          </a:prstGeom>
        </p:spPr>
      </p:pic>
      <p:pic>
        <p:nvPicPr>
          <p:cNvPr id="20" name="Picture 19"/>
          <p:cNvPicPr>
            <a:picLocks noChangeAspect="1"/>
          </p:cNvPicPr>
          <p:nvPr/>
        </p:nvPicPr>
        <p:blipFill>
          <a:blip r:embed="rId14"/>
          <a:stretch>
            <a:fillRect/>
          </a:stretch>
        </p:blipFill>
        <p:spPr>
          <a:xfrm>
            <a:off x="4678338" y="4387415"/>
            <a:ext cx="2573183" cy="1201085"/>
          </a:xfrm>
          <a:prstGeom prst="rect">
            <a:avLst/>
          </a:prstGeom>
        </p:spPr>
      </p:pic>
      <p:pic>
        <p:nvPicPr>
          <p:cNvPr id="23" name="Picture 22"/>
          <p:cNvPicPr>
            <a:picLocks noChangeAspect="1"/>
          </p:cNvPicPr>
          <p:nvPr/>
        </p:nvPicPr>
        <p:blipFill>
          <a:blip r:embed="rId15"/>
          <a:stretch>
            <a:fillRect/>
          </a:stretch>
        </p:blipFill>
        <p:spPr>
          <a:xfrm>
            <a:off x="145745" y="4280490"/>
            <a:ext cx="2279465" cy="1553617"/>
          </a:xfrm>
          <a:prstGeom prst="rect">
            <a:avLst/>
          </a:prstGeom>
        </p:spPr>
      </p:pic>
    </p:spTree>
    <p:extLst>
      <p:ext uri="{BB962C8B-B14F-4D97-AF65-F5344CB8AC3E}">
        <p14:creationId xmlns:p14="http://schemas.microsoft.com/office/powerpoint/2010/main" val="3700772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53666" y="161459"/>
            <a:ext cx="7954772" cy="419879"/>
          </a:xfrm>
          <a:prstGeom prst="rect">
            <a:avLst/>
          </a:prstGeom>
          <a:noFill/>
        </p:spPr>
        <p:txBody>
          <a:bodyPr vert="horz" lIns="74295" tIns="37148" rIns="74295" bIns="37148"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GB" sz="2400" u="sng" dirty="0">
                <a:effectLst>
                  <a:outerShdw blurRad="38100" dist="38100" dir="2700000" algn="tl">
                    <a:srgbClr val="000000">
                      <a:alpha val="43137"/>
                    </a:srgbClr>
                  </a:outerShdw>
                </a:effectLst>
                <a:latin typeface="Tw Cen MT" panose="020B0602020104020603" pitchFamily="34" charset="0"/>
              </a:rPr>
              <a:t>Sociology is…</a:t>
            </a:r>
          </a:p>
        </p:txBody>
      </p:sp>
      <p:sp>
        <p:nvSpPr>
          <p:cNvPr id="13" name="Content Placeholder 2"/>
          <p:cNvSpPr txBox="1">
            <a:spLocks/>
          </p:cNvSpPr>
          <p:nvPr/>
        </p:nvSpPr>
        <p:spPr>
          <a:xfrm>
            <a:off x="1331640" y="688709"/>
            <a:ext cx="7462633" cy="852216"/>
          </a:xfrm>
          <a:prstGeom prst="rect">
            <a:avLst/>
          </a:prstGeom>
        </p:spPr>
        <p:txBody>
          <a:bodyPr vert="horz" lIns="74295" tIns="37148" rIns="74295" bIns="37148"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GB" dirty="0">
                <a:latin typeface="Tw Cen MT" panose="020B0602020104020603" pitchFamily="34" charset="0"/>
              </a:rPr>
              <a:t>The study of society, large groups of people and individuals.</a:t>
            </a:r>
          </a:p>
          <a:p>
            <a:pPr algn="l"/>
            <a:r>
              <a:rPr lang="en-GB" dirty="0">
                <a:latin typeface="Tw Cen MT" panose="020B0602020104020603" pitchFamily="34" charset="0"/>
              </a:rPr>
              <a:t>It studies how and why people behave the way they do in society </a:t>
            </a:r>
          </a:p>
          <a:p>
            <a:pPr algn="l"/>
            <a:endParaRPr lang="en-GB" dirty="0">
              <a:latin typeface="Tw Cen MT" panose="020B0602020104020603" pitchFamily="34" charset="0"/>
            </a:endParaRPr>
          </a:p>
        </p:txBody>
      </p:sp>
      <p:sp>
        <p:nvSpPr>
          <p:cNvPr id="16" name="Rounded Rectangular Callout 15"/>
          <p:cNvSpPr/>
          <p:nvPr/>
        </p:nvSpPr>
        <p:spPr>
          <a:xfrm>
            <a:off x="503893" y="2941980"/>
            <a:ext cx="2051883" cy="1021179"/>
          </a:xfrm>
          <a:prstGeom prst="wedgeRoundRectCallout">
            <a:avLst>
              <a:gd name="adj1" fmla="val 59809"/>
              <a:gd name="adj2" fmla="val 29552"/>
              <a:gd name="adj3" fmla="val 166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Tw Cen MT" panose="020B0602020104020603" pitchFamily="34" charset="0"/>
              </a:rPr>
              <a:t>Why are some people rich and some people poor?</a:t>
            </a:r>
          </a:p>
        </p:txBody>
      </p:sp>
      <p:sp>
        <p:nvSpPr>
          <p:cNvPr id="17" name="Rounded Rectangular Callout 16"/>
          <p:cNvSpPr/>
          <p:nvPr/>
        </p:nvSpPr>
        <p:spPr>
          <a:xfrm>
            <a:off x="503893" y="4509121"/>
            <a:ext cx="1835859" cy="900876"/>
          </a:xfrm>
          <a:prstGeom prst="wedgeRoundRectCallout">
            <a:avLst>
              <a:gd name="adj1" fmla="val 62552"/>
              <a:gd name="adj2" fmla="val -22526"/>
              <a:gd name="adj3" fmla="val 166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Tw Cen MT" panose="020B0602020104020603" pitchFamily="34" charset="0"/>
              </a:rPr>
              <a:t>Why are some of the hardest jobs poorly paid?</a:t>
            </a:r>
          </a:p>
        </p:txBody>
      </p:sp>
      <p:sp>
        <p:nvSpPr>
          <p:cNvPr id="18" name="Rounded Rectangular Callout 17"/>
          <p:cNvSpPr/>
          <p:nvPr/>
        </p:nvSpPr>
        <p:spPr>
          <a:xfrm>
            <a:off x="3149093" y="5229200"/>
            <a:ext cx="2322161" cy="896359"/>
          </a:xfrm>
          <a:prstGeom prst="wedgeRoundRectCallout">
            <a:avLst>
              <a:gd name="adj1" fmla="val -3827"/>
              <a:gd name="adj2" fmla="val -74605"/>
              <a:gd name="adj3" fmla="val 166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Tw Cen MT" panose="020B0602020104020603" pitchFamily="34" charset="0"/>
              </a:rPr>
              <a:t>Would the world be happier if there was just one religion?</a:t>
            </a:r>
          </a:p>
        </p:txBody>
      </p:sp>
      <p:sp>
        <p:nvSpPr>
          <p:cNvPr id="19" name="Rounded Rectangular Callout 18"/>
          <p:cNvSpPr/>
          <p:nvPr/>
        </p:nvSpPr>
        <p:spPr>
          <a:xfrm>
            <a:off x="6322962" y="4379881"/>
            <a:ext cx="2185476" cy="878128"/>
          </a:xfrm>
          <a:prstGeom prst="wedgeRoundRectCallout">
            <a:avLst>
              <a:gd name="adj1" fmla="val -68012"/>
              <a:gd name="adj2" fmla="val -36343"/>
              <a:gd name="adj3" fmla="val 166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Tw Cen MT" panose="020B0602020104020603" pitchFamily="34" charset="0"/>
              </a:rPr>
              <a:t>Why are a large proportion of MPs white, male and from private schools?</a:t>
            </a:r>
          </a:p>
        </p:txBody>
      </p:sp>
      <p:sp>
        <p:nvSpPr>
          <p:cNvPr id="20" name="Rounded Rectangular Callout 19"/>
          <p:cNvSpPr/>
          <p:nvPr/>
        </p:nvSpPr>
        <p:spPr>
          <a:xfrm>
            <a:off x="6322962" y="2941980"/>
            <a:ext cx="1990380" cy="960944"/>
          </a:xfrm>
          <a:prstGeom prst="wedgeRoundRectCallout">
            <a:avLst>
              <a:gd name="adj1" fmla="val -61978"/>
              <a:gd name="adj2" fmla="val -21464"/>
              <a:gd name="adj3" fmla="val 166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Tw Cen MT" panose="020B0602020104020603" pitchFamily="34" charset="0"/>
              </a:rPr>
              <a:t>Are people successful because of their background or how hard they work?</a:t>
            </a:r>
          </a:p>
        </p:txBody>
      </p:sp>
      <p:sp>
        <p:nvSpPr>
          <p:cNvPr id="21" name="Rounded Rectangular Callout 20"/>
          <p:cNvSpPr/>
          <p:nvPr/>
        </p:nvSpPr>
        <p:spPr>
          <a:xfrm>
            <a:off x="3381181" y="2452473"/>
            <a:ext cx="2039858" cy="979015"/>
          </a:xfrm>
          <a:prstGeom prst="wedgeRoundRectCallout">
            <a:avLst>
              <a:gd name="adj1" fmla="val 7145"/>
              <a:gd name="adj2" fmla="val 71002"/>
              <a:gd name="adj3" fmla="val 166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Tw Cen MT" panose="020B0602020104020603" pitchFamily="34" charset="0"/>
              </a:rPr>
              <a:t>Are children and young people treated unfairly in society?</a:t>
            </a:r>
          </a:p>
        </p:txBody>
      </p:sp>
      <p:sp>
        <p:nvSpPr>
          <p:cNvPr id="24" name="Rectangle 23"/>
          <p:cNvSpPr/>
          <p:nvPr/>
        </p:nvSpPr>
        <p:spPr>
          <a:xfrm>
            <a:off x="683568" y="1237997"/>
            <a:ext cx="7031399" cy="923330"/>
          </a:xfrm>
          <a:prstGeom prst="rect">
            <a:avLst/>
          </a:prstGeom>
        </p:spPr>
        <p:txBody>
          <a:bodyPr wrap="square">
            <a:spAutoFit/>
          </a:bodyPr>
          <a:lstStyle/>
          <a:p>
            <a:endParaRPr lang="en-GB" u="sng" dirty="0">
              <a:latin typeface="Tw Cen MT" panose="020B0602020104020603" pitchFamily="34" charset="0"/>
            </a:endParaRPr>
          </a:p>
          <a:p>
            <a:r>
              <a:rPr lang="en-GB" u="sng" dirty="0">
                <a:latin typeface="Tw Cen MT" panose="020B0602020104020603" pitchFamily="34" charset="0"/>
              </a:rPr>
              <a:t>Is sociology for me?</a:t>
            </a:r>
            <a:endParaRPr lang="en-US" u="sng" dirty="0">
              <a:latin typeface="Tw Cen MT" panose="020B0602020104020603" pitchFamily="34" charset="0"/>
            </a:endParaRPr>
          </a:p>
          <a:p>
            <a:r>
              <a:rPr lang="en-US" dirty="0">
                <a:latin typeface="Tw Cen MT" panose="020B0602020104020603" pitchFamily="34" charset="0"/>
              </a:rPr>
              <a:t>Yes, if you’re interested in questions like these…</a:t>
            </a:r>
          </a:p>
        </p:txBody>
      </p:sp>
      <p:pic>
        <p:nvPicPr>
          <p:cNvPr id="25" name="Picture 24"/>
          <p:cNvPicPr>
            <a:picLocks noChangeAspect="1"/>
          </p:cNvPicPr>
          <p:nvPr/>
        </p:nvPicPr>
        <p:blipFill>
          <a:blip r:embed="rId2"/>
          <a:stretch>
            <a:fillRect/>
          </a:stretch>
        </p:blipFill>
        <p:spPr>
          <a:xfrm>
            <a:off x="2887152" y="3826180"/>
            <a:ext cx="2846045" cy="1107402"/>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40139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GB" dirty="0"/>
              <a:t>Sociology- What is it?</a:t>
            </a:r>
          </a:p>
        </p:txBody>
      </p:sp>
      <p:sp>
        <p:nvSpPr>
          <p:cNvPr id="12291" name="Rectangle 3"/>
          <p:cNvSpPr>
            <a:spLocks noGrp="1" noChangeArrowheads="1"/>
          </p:cNvSpPr>
          <p:nvPr>
            <p:ph idx="1"/>
          </p:nvPr>
        </p:nvSpPr>
        <p:spPr/>
        <p:txBody>
          <a:bodyPr/>
          <a:lstStyle/>
          <a:p>
            <a:pPr eaLnBrk="1" hangingPunct="1">
              <a:defRPr/>
            </a:pPr>
            <a:r>
              <a:rPr lang="en-GB" dirty="0">
                <a:hlinkClick r:id="rId2"/>
              </a:rPr>
              <a:t>https://www.youtube.com/watch?v=LK5J0-cM-HE</a:t>
            </a:r>
            <a:r>
              <a:rPr lang="en-GB" dirty="0"/>
              <a:t> </a:t>
            </a:r>
          </a:p>
          <a:p>
            <a:pPr eaLnBrk="1" hangingPunct="1">
              <a:defRPr/>
            </a:pPr>
            <a:endParaRPr lang="en-GB" b="1" dirty="0"/>
          </a:p>
          <a:p>
            <a:pPr eaLnBrk="1" hangingPunct="1">
              <a:defRPr/>
            </a:pPr>
            <a:r>
              <a:rPr lang="en-GB" dirty="0"/>
              <a:t>What are the things that influence your life?</a:t>
            </a:r>
          </a:p>
          <a:p>
            <a:pPr eaLnBrk="1" hangingPunct="1">
              <a:defRPr/>
            </a:pPr>
            <a:endParaRPr lang="en-GB" dirty="0"/>
          </a:p>
          <a:p>
            <a:pPr eaLnBrk="1" hangingPunct="1">
              <a:defRPr/>
            </a:pPr>
            <a:r>
              <a:rPr lang="en-GB" dirty="0"/>
              <a:t>What kind of society do you live in?</a:t>
            </a:r>
          </a:p>
        </p:txBody>
      </p:sp>
    </p:spTree>
    <p:extLst>
      <p:ext uri="{BB962C8B-B14F-4D97-AF65-F5344CB8AC3E}">
        <p14:creationId xmlns:p14="http://schemas.microsoft.com/office/powerpoint/2010/main" val="53455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Am I influenced by my environment?</a:t>
            </a:r>
          </a:p>
        </p:txBody>
      </p:sp>
      <p:sp>
        <p:nvSpPr>
          <p:cNvPr id="3" name="Content Placeholder 2"/>
          <p:cNvSpPr>
            <a:spLocks noGrp="1"/>
          </p:cNvSpPr>
          <p:nvPr>
            <p:ph idx="1"/>
          </p:nvPr>
        </p:nvSpPr>
        <p:spPr/>
        <p:txBody>
          <a:bodyPr/>
          <a:lstStyle/>
          <a:p>
            <a:r>
              <a:rPr lang="en-GB" dirty="0" err="1"/>
              <a:t>Derren</a:t>
            </a:r>
            <a:r>
              <a:rPr lang="en-GB" dirty="0"/>
              <a:t> Brown</a:t>
            </a:r>
          </a:p>
          <a:p>
            <a:r>
              <a:rPr lang="en-GB" dirty="0">
                <a:hlinkClick r:id="rId2"/>
              </a:rPr>
              <a:t>https://www.youtube.com/watch?v=ywvDlhNg5xM</a:t>
            </a:r>
            <a:endParaRPr lang="en-GB" dirty="0"/>
          </a:p>
          <a:p>
            <a:pPr marL="0" indent="0">
              <a:buNone/>
            </a:pPr>
            <a:endParaRPr lang="en-GB" dirty="0"/>
          </a:p>
          <a:p>
            <a:r>
              <a:rPr lang="en-GB" dirty="0"/>
              <a:t>Mass Media</a:t>
            </a:r>
          </a:p>
          <a:p>
            <a:r>
              <a:rPr lang="en-GB" dirty="0">
                <a:hlinkClick r:id="rId3"/>
              </a:rPr>
              <a:t>https://www.youtube.com/watch?v=YQXe1CokWqQ</a:t>
            </a:r>
            <a:endParaRPr lang="en-GB" dirty="0"/>
          </a:p>
          <a:p>
            <a:endParaRPr lang="en-GB" dirty="0"/>
          </a:p>
        </p:txBody>
      </p:sp>
    </p:spTree>
    <p:extLst>
      <p:ext uri="{BB962C8B-B14F-4D97-AF65-F5344CB8AC3E}">
        <p14:creationId xmlns:p14="http://schemas.microsoft.com/office/powerpoint/2010/main" val="3700534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Watch some TV</a:t>
            </a:r>
          </a:p>
        </p:txBody>
      </p:sp>
      <p:sp>
        <p:nvSpPr>
          <p:cNvPr id="3" name="Content Placeholder 2"/>
          <p:cNvSpPr>
            <a:spLocks noGrp="1"/>
          </p:cNvSpPr>
          <p:nvPr>
            <p:ph idx="1"/>
          </p:nvPr>
        </p:nvSpPr>
        <p:spPr/>
        <p:txBody>
          <a:bodyPr>
            <a:normAutofit fontScale="92500" lnSpcReduction="10000"/>
          </a:bodyPr>
          <a:lstStyle/>
          <a:p>
            <a:r>
              <a:rPr lang="en-GB" b="1" dirty="0">
                <a:latin typeface="Tw Cen MT" panose="020B0602020104020603" pitchFamily="34" charset="0"/>
              </a:rPr>
              <a:t>Sociology is everywhere, so you’ll be able to see aspects of it in all forms of media. </a:t>
            </a:r>
          </a:p>
          <a:p>
            <a:pPr marL="0" indent="0">
              <a:buNone/>
            </a:pPr>
            <a:endParaRPr lang="en-GB" dirty="0">
              <a:latin typeface="Tw Cen MT" panose="020B0602020104020603" pitchFamily="34" charset="0"/>
            </a:endParaRPr>
          </a:p>
          <a:p>
            <a:pPr marL="285750" indent="-285750"/>
            <a:r>
              <a:rPr lang="en-GB" b="1" dirty="0">
                <a:latin typeface="Tw Cen MT" panose="020B0602020104020603" pitchFamily="34" charset="0"/>
              </a:rPr>
              <a:t>Black Mirror- White Bear (Netflix) </a:t>
            </a:r>
            <a:r>
              <a:rPr lang="en-GB" dirty="0">
                <a:latin typeface="Tw Cen MT" panose="020B0602020104020603" pitchFamily="34" charset="0"/>
              </a:rPr>
              <a:t>– Think about the criminal justice system in society.</a:t>
            </a:r>
          </a:p>
          <a:p>
            <a:pPr marL="285750" indent="-285750"/>
            <a:r>
              <a:rPr lang="en-GB" b="1" dirty="0">
                <a:latin typeface="Tw Cen MT" panose="020B0602020104020603" pitchFamily="34" charset="0"/>
              </a:rPr>
              <a:t>Black Mirror- Nosedive- </a:t>
            </a:r>
            <a:r>
              <a:rPr lang="en-GB" dirty="0">
                <a:latin typeface="Tw Cen MT" panose="020B0602020104020603" pitchFamily="34" charset="0"/>
              </a:rPr>
              <a:t>Think about the use of social media in our society</a:t>
            </a:r>
          </a:p>
          <a:p>
            <a:pPr marL="285750" indent="-285750"/>
            <a:r>
              <a:rPr lang="en-GB" b="1" dirty="0">
                <a:latin typeface="Tw Cen MT" panose="020B0602020104020603" pitchFamily="34" charset="0"/>
              </a:rPr>
              <a:t>I, Daniel Blake- Film- </a:t>
            </a:r>
            <a:r>
              <a:rPr lang="en-GB" dirty="0">
                <a:latin typeface="Tw Cen MT" panose="020B0602020104020603" pitchFamily="34" charset="0"/>
              </a:rPr>
              <a:t>Think about the welfare system.</a:t>
            </a:r>
          </a:p>
          <a:p>
            <a:pPr marL="285750" indent="-285750"/>
            <a:r>
              <a:rPr lang="en-GB" b="1" dirty="0">
                <a:latin typeface="Tw Cen MT" panose="020B0602020104020603" pitchFamily="34" charset="0"/>
              </a:rPr>
              <a:t>Blood Diamond- Film- </a:t>
            </a:r>
            <a:r>
              <a:rPr lang="en-GB" dirty="0">
                <a:latin typeface="Tw Cen MT" panose="020B0602020104020603" pitchFamily="34" charset="0"/>
              </a:rPr>
              <a:t>Think about our country, a democracy.</a:t>
            </a:r>
          </a:p>
          <a:p>
            <a:pPr marL="285750" indent="-285750"/>
            <a:endParaRPr lang="en-GB" dirty="0">
              <a:latin typeface="Tw Cen MT" panose="020B0602020104020603" pitchFamily="34" charset="0"/>
            </a:endParaRPr>
          </a:p>
        </p:txBody>
      </p:sp>
    </p:spTree>
    <p:extLst>
      <p:ext uri="{BB962C8B-B14F-4D97-AF65-F5344CB8AC3E}">
        <p14:creationId xmlns:p14="http://schemas.microsoft.com/office/powerpoint/2010/main" val="1571369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41A0A9D-1B4E-4741-AD32-5BC16C2C9413}"/>
              </a:ext>
            </a:extLst>
          </p:cNvPr>
          <p:cNvGraphicFramePr>
            <a:graphicFrameLocks noGrp="1"/>
          </p:cNvGraphicFramePr>
          <p:nvPr>
            <p:extLst>
              <p:ext uri="{D42A27DB-BD31-4B8C-83A1-F6EECF244321}">
                <p14:modId xmlns:p14="http://schemas.microsoft.com/office/powerpoint/2010/main" val="1060137537"/>
              </p:ext>
            </p:extLst>
          </p:nvPr>
        </p:nvGraphicFramePr>
        <p:xfrm>
          <a:off x="163647" y="5085184"/>
          <a:ext cx="8632821" cy="1386839"/>
        </p:xfrm>
        <a:graphic>
          <a:graphicData uri="http://schemas.openxmlformats.org/drawingml/2006/table">
            <a:tbl>
              <a:tblPr firstRow="1" bandRow="1">
                <a:tableStyleId>{8799B23B-EC83-4686-B30A-512413B5E67A}</a:tableStyleId>
              </a:tblPr>
              <a:tblGrid>
                <a:gridCol w="2877607">
                  <a:extLst>
                    <a:ext uri="{9D8B030D-6E8A-4147-A177-3AD203B41FA5}">
                      <a16:colId xmlns:a16="http://schemas.microsoft.com/office/drawing/2014/main" val="14931878"/>
                    </a:ext>
                  </a:extLst>
                </a:gridCol>
                <a:gridCol w="2877607">
                  <a:extLst>
                    <a:ext uri="{9D8B030D-6E8A-4147-A177-3AD203B41FA5}">
                      <a16:colId xmlns:a16="http://schemas.microsoft.com/office/drawing/2014/main" val="2918494930"/>
                    </a:ext>
                  </a:extLst>
                </a:gridCol>
                <a:gridCol w="2877607">
                  <a:extLst>
                    <a:ext uri="{9D8B030D-6E8A-4147-A177-3AD203B41FA5}">
                      <a16:colId xmlns:a16="http://schemas.microsoft.com/office/drawing/2014/main" val="1715585209"/>
                    </a:ext>
                  </a:extLst>
                </a:gridCol>
              </a:tblGrid>
              <a:tr h="256735">
                <a:tc>
                  <a:txBody>
                    <a:bodyPr/>
                    <a:lstStyle/>
                    <a:p>
                      <a:pPr algn="ctr"/>
                      <a:r>
                        <a:rPr lang="en-GB" sz="1100" dirty="0">
                          <a:latin typeface="Tw Cen MT" panose="020B0602020104020603" pitchFamily="34" charset="0"/>
                        </a:rPr>
                        <a:t>Paper One:</a:t>
                      </a:r>
                    </a:p>
                  </a:txBody>
                  <a:tcPr marL="121920" marR="121920" marT="31652" marB="31652"/>
                </a:tc>
                <a:tc>
                  <a:txBody>
                    <a:bodyPr/>
                    <a:lstStyle/>
                    <a:p>
                      <a:pPr algn="ctr"/>
                      <a:r>
                        <a:rPr lang="en-GB" sz="1100" dirty="0">
                          <a:latin typeface="Tw Cen MT" panose="020B0602020104020603" pitchFamily="34" charset="0"/>
                        </a:rPr>
                        <a:t>Paper Two:</a:t>
                      </a:r>
                    </a:p>
                  </a:txBody>
                  <a:tcPr marL="121920" marR="121920" marT="31652" marB="31652"/>
                </a:tc>
                <a:tc>
                  <a:txBody>
                    <a:bodyPr/>
                    <a:lstStyle/>
                    <a:p>
                      <a:pPr algn="ctr"/>
                      <a:r>
                        <a:rPr lang="en-GB" sz="1100" dirty="0">
                          <a:latin typeface="Tw Cen MT" panose="020B0602020104020603" pitchFamily="34" charset="0"/>
                        </a:rPr>
                        <a:t>Paper Three:</a:t>
                      </a:r>
                    </a:p>
                  </a:txBody>
                  <a:tcPr marL="121920" marR="121920" marT="31652" marB="31652"/>
                </a:tc>
                <a:extLst>
                  <a:ext uri="{0D108BD9-81ED-4DB2-BD59-A6C34878D82A}">
                    <a16:rowId xmlns:a16="http://schemas.microsoft.com/office/drawing/2014/main" val="456658859"/>
                  </a:ext>
                </a:extLst>
              </a:tr>
              <a:tr h="907366">
                <a:tc>
                  <a:txBody>
                    <a:bodyPr/>
                    <a:lstStyle/>
                    <a:p>
                      <a:pPr algn="ctr"/>
                      <a:r>
                        <a:rPr lang="en-GB" sz="1400" dirty="0">
                          <a:latin typeface="Tw Cen MT" panose="020B0602020104020603" pitchFamily="34" charset="0"/>
                        </a:rPr>
                        <a:t>Education</a:t>
                      </a:r>
                    </a:p>
                    <a:p>
                      <a:pPr algn="ctr"/>
                      <a:r>
                        <a:rPr lang="en-GB" sz="1400" dirty="0">
                          <a:latin typeface="Tw Cen MT" panose="020B0602020104020603" pitchFamily="34" charset="0"/>
                        </a:rPr>
                        <a:t>Methods in Context</a:t>
                      </a:r>
                    </a:p>
                    <a:p>
                      <a:pPr algn="ctr"/>
                      <a:r>
                        <a:rPr lang="en-GB" sz="1400" dirty="0">
                          <a:latin typeface="Tw Cen MT" panose="020B0602020104020603" pitchFamily="34" charset="0"/>
                        </a:rPr>
                        <a:t>Theory and Methods</a:t>
                      </a:r>
                    </a:p>
                    <a:p>
                      <a:pPr algn="ctr"/>
                      <a:endParaRPr lang="en-GB" sz="1400" dirty="0">
                        <a:latin typeface="Tw Cen MT" panose="020B0602020104020603" pitchFamily="34" charset="0"/>
                      </a:endParaRPr>
                    </a:p>
                    <a:p>
                      <a:pPr algn="ctr"/>
                      <a:r>
                        <a:rPr lang="en-GB" sz="1400" dirty="0">
                          <a:latin typeface="Tw Cen MT" panose="020B0602020104020603" pitchFamily="34" charset="0"/>
                        </a:rPr>
                        <a:t>- 33% of A Level</a:t>
                      </a:r>
                    </a:p>
                  </a:txBody>
                  <a:tcPr marL="121920" marR="121920" marT="31652" marB="31652"/>
                </a:tc>
                <a:tc>
                  <a:txBody>
                    <a:bodyPr/>
                    <a:lstStyle/>
                    <a:p>
                      <a:pPr algn="ctr"/>
                      <a:r>
                        <a:rPr lang="en-GB" sz="1400" dirty="0">
                          <a:latin typeface="Tw Cen MT" panose="020B0602020104020603" pitchFamily="34" charset="0"/>
                        </a:rPr>
                        <a:t>Families</a:t>
                      </a:r>
                    </a:p>
                    <a:p>
                      <a:pPr algn="ctr"/>
                      <a:r>
                        <a:rPr lang="en-GB" sz="1400" dirty="0">
                          <a:latin typeface="Tw Cen MT" panose="020B0602020104020603" pitchFamily="34" charset="0"/>
                        </a:rPr>
                        <a:t>Mass</a:t>
                      </a:r>
                      <a:r>
                        <a:rPr lang="en-GB" sz="1400" baseline="0" dirty="0">
                          <a:latin typeface="Tw Cen MT" panose="020B0602020104020603" pitchFamily="34" charset="0"/>
                        </a:rPr>
                        <a:t> Media</a:t>
                      </a:r>
                      <a:endParaRPr lang="en-GB" sz="1400" dirty="0">
                        <a:latin typeface="Tw Cen MT" panose="020B0602020104020603" pitchFamily="34" charset="0"/>
                      </a:endParaRPr>
                    </a:p>
                    <a:p>
                      <a:pPr algn="ctr"/>
                      <a:endParaRPr lang="en-GB" sz="1400" dirty="0">
                        <a:latin typeface="Tw Cen MT" panose="020B0602020104020603" pitchFamily="34" charset="0"/>
                      </a:endParaRPr>
                    </a:p>
                    <a:p>
                      <a:pPr algn="ctr"/>
                      <a:endParaRPr lang="en-GB" sz="1400" dirty="0">
                        <a:latin typeface="Tw Cen MT" panose="020B06020201040206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Tw Cen MT" panose="020B0602020104020603" pitchFamily="34" charset="0"/>
                        </a:rPr>
                        <a:t>- 33% of A Level</a:t>
                      </a:r>
                    </a:p>
                  </a:txBody>
                  <a:tcPr marL="121920" marR="121920" marT="31652" marB="31652"/>
                </a:tc>
                <a:tc>
                  <a:txBody>
                    <a:bodyPr/>
                    <a:lstStyle/>
                    <a:p>
                      <a:pPr algn="ctr"/>
                      <a:r>
                        <a:rPr lang="en-GB" sz="1400" dirty="0">
                          <a:latin typeface="Tw Cen MT" panose="020B0602020104020603" pitchFamily="34" charset="0"/>
                        </a:rPr>
                        <a:t>Crime and Deviance</a:t>
                      </a:r>
                    </a:p>
                    <a:p>
                      <a:pPr algn="ctr"/>
                      <a:r>
                        <a:rPr lang="en-GB" sz="1400" dirty="0">
                          <a:latin typeface="Tw Cen MT" panose="020B0602020104020603" pitchFamily="34" charset="0"/>
                        </a:rPr>
                        <a:t>Theory and Methods</a:t>
                      </a:r>
                    </a:p>
                    <a:p>
                      <a:pPr algn="ctr"/>
                      <a:endParaRPr lang="en-GB" sz="1400" dirty="0">
                        <a:latin typeface="Tw Cen MT" panose="020B0602020104020603" pitchFamily="34" charset="0"/>
                      </a:endParaRPr>
                    </a:p>
                    <a:p>
                      <a:pPr algn="ctr"/>
                      <a:endParaRPr lang="en-GB" sz="1400" dirty="0">
                        <a:latin typeface="Tw Cen MT" panose="020B06020201040206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Tw Cen MT" panose="020B0602020104020603" pitchFamily="34" charset="0"/>
                        </a:rPr>
                        <a:t>- 33% of A Level</a:t>
                      </a:r>
                    </a:p>
                  </a:txBody>
                  <a:tcPr marL="121920" marR="121920" marT="31652" marB="31652"/>
                </a:tc>
                <a:extLst>
                  <a:ext uri="{0D108BD9-81ED-4DB2-BD59-A6C34878D82A}">
                    <a16:rowId xmlns:a16="http://schemas.microsoft.com/office/drawing/2014/main" val="2067370922"/>
                  </a:ext>
                </a:extLst>
              </a:tr>
            </a:tbl>
          </a:graphicData>
        </a:graphic>
      </p:graphicFrame>
      <p:sp>
        <p:nvSpPr>
          <p:cNvPr id="3" name="TextBox 2">
            <a:extLst>
              <a:ext uri="{FF2B5EF4-FFF2-40B4-BE49-F238E27FC236}">
                <a16:creationId xmlns:a16="http://schemas.microsoft.com/office/drawing/2014/main" id="{5EFF961A-215E-4D02-A605-48617CB73FDA}"/>
              </a:ext>
            </a:extLst>
          </p:cNvPr>
          <p:cNvSpPr txBox="1"/>
          <p:nvPr/>
        </p:nvSpPr>
        <p:spPr>
          <a:xfrm>
            <a:off x="2178968" y="170063"/>
            <a:ext cx="4223505" cy="461665"/>
          </a:xfrm>
          <a:prstGeom prst="rect">
            <a:avLst/>
          </a:prstGeom>
          <a:noFill/>
        </p:spPr>
        <p:txBody>
          <a:bodyPr wrap="square" rtlCol="0">
            <a:spAutoFit/>
          </a:bodyPr>
          <a:lstStyle/>
          <a:p>
            <a:r>
              <a:rPr lang="en-GB" sz="2400" dirty="0">
                <a:latin typeface="Tw Cen MT" panose="020B0602020104020603" pitchFamily="34" charset="0"/>
              </a:rPr>
              <a:t>How the Course is Assessed:</a:t>
            </a:r>
          </a:p>
        </p:txBody>
      </p:sp>
      <p:sp>
        <p:nvSpPr>
          <p:cNvPr id="4" name="TextBox 3">
            <a:extLst>
              <a:ext uri="{FF2B5EF4-FFF2-40B4-BE49-F238E27FC236}">
                <a16:creationId xmlns:a16="http://schemas.microsoft.com/office/drawing/2014/main" id="{297FCB60-95AE-47F6-A8F6-055AA3A0239D}"/>
              </a:ext>
            </a:extLst>
          </p:cNvPr>
          <p:cNvSpPr txBox="1"/>
          <p:nvPr/>
        </p:nvSpPr>
        <p:spPr>
          <a:xfrm>
            <a:off x="755576" y="670526"/>
            <a:ext cx="8064896" cy="1969770"/>
          </a:xfrm>
          <a:prstGeom prst="rect">
            <a:avLst/>
          </a:prstGeom>
          <a:noFill/>
        </p:spPr>
        <p:txBody>
          <a:bodyPr wrap="square" rtlCol="0">
            <a:spAutoFit/>
          </a:bodyPr>
          <a:lstStyle/>
          <a:p>
            <a:r>
              <a:rPr lang="en-GB" b="1" dirty="0">
                <a:effectLst>
                  <a:outerShdw blurRad="38100" dist="38100" dir="2700000" algn="tl">
                    <a:srgbClr val="000000">
                      <a:alpha val="43137"/>
                    </a:srgbClr>
                  </a:outerShdw>
                </a:effectLst>
                <a:latin typeface="Tw Cen MT" panose="020B0602020104020603" pitchFamily="34" charset="0"/>
              </a:rPr>
              <a:t>There is no coursework in Sociology.</a:t>
            </a:r>
          </a:p>
          <a:p>
            <a:endParaRPr lang="en-GB" dirty="0">
              <a:latin typeface="Tw Cen MT" panose="020B0602020104020603" pitchFamily="34" charset="0"/>
            </a:endParaRPr>
          </a:p>
          <a:p>
            <a:r>
              <a:rPr lang="en-GB" dirty="0">
                <a:latin typeface="Tw Cen MT" panose="020B0602020104020603" pitchFamily="34" charset="0"/>
              </a:rPr>
              <a:t>Students sit exams at the end of Year 12 and Year 13. AQA Sociology A-level is  a linear course. AS or Year 12 helps you develop the key critical skills, thinking and social comprehension. Whereas as Year 13 allows you to practice these skills and complete your Sociological Imagination.</a:t>
            </a:r>
          </a:p>
          <a:p>
            <a:endParaRPr lang="en-GB" sz="1400" dirty="0">
              <a:latin typeface="Tw Cen MT" panose="020B0602020104020603" pitchFamily="34" charset="0"/>
            </a:endParaRPr>
          </a:p>
        </p:txBody>
      </p:sp>
      <p:sp>
        <p:nvSpPr>
          <p:cNvPr id="5" name="Rectangle 4">
            <a:extLst>
              <a:ext uri="{FF2B5EF4-FFF2-40B4-BE49-F238E27FC236}">
                <a16:creationId xmlns:a16="http://schemas.microsoft.com/office/drawing/2014/main" id="{A3F3B6C0-0862-412D-BD24-E0BFA8C35991}"/>
              </a:ext>
            </a:extLst>
          </p:cNvPr>
          <p:cNvSpPr/>
          <p:nvPr/>
        </p:nvSpPr>
        <p:spPr>
          <a:xfrm>
            <a:off x="3556280" y="4509120"/>
            <a:ext cx="1847557" cy="707886"/>
          </a:xfrm>
          <a:prstGeom prst="rect">
            <a:avLst/>
          </a:prstGeom>
          <a:noFill/>
        </p:spPr>
        <p:txBody>
          <a:bodyPr wrap="none" lIns="91440" tIns="45720" rIns="91440" bIns="45720">
            <a:spAutoFit/>
          </a:bodyPr>
          <a:lstStyle/>
          <a:p>
            <a:pPr algn="ctr"/>
            <a:r>
              <a:rPr lang="en-US" sz="4000" b="0" cap="none" spc="0" dirty="0">
                <a:ln w="0"/>
                <a:solidFill>
                  <a:schemeClr val="tx1"/>
                </a:solidFill>
                <a:effectLst>
                  <a:outerShdw blurRad="38100" dist="19050" dir="2700000" algn="tl" rotWithShape="0">
                    <a:schemeClr val="dk1">
                      <a:alpha val="40000"/>
                    </a:schemeClr>
                  </a:outerShdw>
                </a:effectLst>
                <a:latin typeface="Tw Cen MT" panose="020B0602020104020603" pitchFamily="34" charset="0"/>
              </a:rPr>
              <a:t>Year 13</a:t>
            </a:r>
          </a:p>
        </p:txBody>
      </p:sp>
      <p:graphicFrame>
        <p:nvGraphicFramePr>
          <p:cNvPr id="6" name="Table 5">
            <a:extLst>
              <a:ext uri="{FF2B5EF4-FFF2-40B4-BE49-F238E27FC236}">
                <a16:creationId xmlns:a16="http://schemas.microsoft.com/office/drawing/2014/main" id="{15744475-6BED-4F90-A366-4C1498BF0E0B}"/>
              </a:ext>
            </a:extLst>
          </p:cNvPr>
          <p:cNvGraphicFramePr>
            <a:graphicFrameLocks noGrp="1"/>
          </p:cNvGraphicFramePr>
          <p:nvPr>
            <p:extLst>
              <p:ext uri="{D42A27DB-BD31-4B8C-83A1-F6EECF244321}">
                <p14:modId xmlns:p14="http://schemas.microsoft.com/office/powerpoint/2010/main" val="3202890534"/>
              </p:ext>
            </p:extLst>
          </p:nvPr>
        </p:nvGraphicFramePr>
        <p:xfrm>
          <a:off x="163649" y="3203172"/>
          <a:ext cx="8632818" cy="1386839"/>
        </p:xfrm>
        <a:graphic>
          <a:graphicData uri="http://schemas.openxmlformats.org/drawingml/2006/table">
            <a:tbl>
              <a:tblPr firstRow="1" bandRow="1">
                <a:tableStyleId>{8799B23B-EC83-4686-B30A-512413B5E67A}</a:tableStyleId>
              </a:tblPr>
              <a:tblGrid>
                <a:gridCol w="4316409">
                  <a:extLst>
                    <a:ext uri="{9D8B030D-6E8A-4147-A177-3AD203B41FA5}">
                      <a16:colId xmlns:a16="http://schemas.microsoft.com/office/drawing/2014/main" val="14931878"/>
                    </a:ext>
                  </a:extLst>
                </a:gridCol>
                <a:gridCol w="4316409">
                  <a:extLst>
                    <a:ext uri="{9D8B030D-6E8A-4147-A177-3AD203B41FA5}">
                      <a16:colId xmlns:a16="http://schemas.microsoft.com/office/drawing/2014/main" val="2918494930"/>
                    </a:ext>
                  </a:extLst>
                </a:gridCol>
              </a:tblGrid>
              <a:tr h="256735">
                <a:tc>
                  <a:txBody>
                    <a:bodyPr/>
                    <a:lstStyle/>
                    <a:p>
                      <a:pPr algn="ctr"/>
                      <a:r>
                        <a:rPr lang="en-GB" sz="1100" dirty="0">
                          <a:latin typeface="Tw Cen MT" panose="020B0602020104020603" pitchFamily="34" charset="0"/>
                        </a:rPr>
                        <a:t>Paper One:</a:t>
                      </a:r>
                    </a:p>
                  </a:txBody>
                  <a:tcPr marL="121920" marR="121920" marT="31652" marB="31652"/>
                </a:tc>
                <a:tc>
                  <a:txBody>
                    <a:bodyPr/>
                    <a:lstStyle/>
                    <a:p>
                      <a:pPr algn="ctr"/>
                      <a:r>
                        <a:rPr lang="en-GB" sz="1100" dirty="0">
                          <a:latin typeface="Tw Cen MT" panose="020B0602020104020603" pitchFamily="34" charset="0"/>
                        </a:rPr>
                        <a:t>Paper Two:</a:t>
                      </a:r>
                    </a:p>
                  </a:txBody>
                  <a:tcPr marL="121920" marR="121920" marT="31652" marB="31652"/>
                </a:tc>
                <a:extLst>
                  <a:ext uri="{0D108BD9-81ED-4DB2-BD59-A6C34878D82A}">
                    <a16:rowId xmlns:a16="http://schemas.microsoft.com/office/drawing/2014/main" val="456658859"/>
                  </a:ext>
                </a:extLst>
              </a:tr>
              <a:tr h="907366">
                <a:tc>
                  <a:txBody>
                    <a:bodyPr/>
                    <a:lstStyle/>
                    <a:p>
                      <a:pPr algn="ctr"/>
                      <a:r>
                        <a:rPr lang="en-GB" sz="1400" dirty="0">
                          <a:latin typeface="Tw Cen MT" panose="020B0602020104020603" pitchFamily="34" charset="0"/>
                        </a:rPr>
                        <a:t>Education</a:t>
                      </a:r>
                    </a:p>
                    <a:p>
                      <a:pPr algn="ctr"/>
                      <a:r>
                        <a:rPr lang="en-GB" sz="1400" dirty="0">
                          <a:latin typeface="Tw Cen MT" panose="020B0602020104020603" pitchFamily="34" charset="0"/>
                        </a:rPr>
                        <a:t>Methods in Context</a:t>
                      </a:r>
                    </a:p>
                    <a:p>
                      <a:pPr algn="ctr"/>
                      <a:endParaRPr lang="en-GB" sz="1400" dirty="0">
                        <a:latin typeface="Tw Cen MT" panose="020B0602020104020603" pitchFamily="34" charset="0"/>
                      </a:endParaRPr>
                    </a:p>
                    <a:p>
                      <a:pPr algn="ctr"/>
                      <a:r>
                        <a:rPr lang="en-GB" sz="1400" dirty="0">
                          <a:latin typeface="Tw Cen MT" panose="020B0602020104020603" pitchFamily="34" charset="0"/>
                        </a:rPr>
                        <a:t>- 50% of AS Level</a:t>
                      </a:r>
                    </a:p>
                  </a:txBody>
                  <a:tcPr marL="121920" marR="121920" marT="31652" marB="31652"/>
                </a:tc>
                <a:tc>
                  <a:txBody>
                    <a:bodyPr/>
                    <a:lstStyle/>
                    <a:p>
                      <a:pPr algn="ctr"/>
                      <a:r>
                        <a:rPr lang="en-GB" sz="1400" dirty="0">
                          <a:latin typeface="Tw Cen MT" panose="020B0602020104020603" pitchFamily="34" charset="0"/>
                        </a:rPr>
                        <a:t>Research Method</a:t>
                      </a:r>
                    </a:p>
                    <a:p>
                      <a:pPr algn="ctr"/>
                      <a:r>
                        <a:rPr lang="en-GB" sz="1400" dirty="0">
                          <a:latin typeface="Tw Cen MT" panose="020B0602020104020603" pitchFamily="34" charset="0"/>
                        </a:rPr>
                        <a:t>Families and Households</a:t>
                      </a:r>
                    </a:p>
                    <a:p>
                      <a:pPr algn="ctr"/>
                      <a:endParaRPr lang="en-GB" sz="1400" dirty="0">
                        <a:latin typeface="Tw Cen MT" panose="020B0602020104020603" pitchFamily="34" charset="0"/>
                      </a:endParaRPr>
                    </a:p>
                    <a:p>
                      <a:pPr algn="ctr"/>
                      <a:endParaRPr lang="en-GB" sz="1400" dirty="0">
                        <a:latin typeface="Tw Cen MT" panose="020B06020201040206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Tw Cen MT" panose="020B0602020104020603" pitchFamily="34" charset="0"/>
                        </a:rPr>
                        <a:t>- 50% of A Level</a:t>
                      </a:r>
                    </a:p>
                  </a:txBody>
                  <a:tcPr marL="121920" marR="121920" marT="31652" marB="31652"/>
                </a:tc>
                <a:extLst>
                  <a:ext uri="{0D108BD9-81ED-4DB2-BD59-A6C34878D82A}">
                    <a16:rowId xmlns:a16="http://schemas.microsoft.com/office/drawing/2014/main" val="2067370922"/>
                  </a:ext>
                </a:extLst>
              </a:tr>
            </a:tbl>
          </a:graphicData>
        </a:graphic>
      </p:graphicFrame>
      <p:sp>
        <p:nvSpPr>
          <p:cNvPr id="7" name="Rectangle 6">
            <a:extLst>
              <a:ext uri="{FF2B5EF4-FFF2-40B4-BE49-F238E27FC236}">
                <a16:creationId xmlns:a16="http://schemas.microsoft.com/office/drawing/2014/main" id="{1E143408-7C4A-43BC-B73D-63417CFFB364}"/>
              </a:ext>
            </a:extLst>
          </p:cNvPr>
          <p:cNvSpPr/>
          <p:nvPr/>
        </p:nvSpPr>
        <p:spPr>
          <a:xfrm>
            <a:off x="3255164" y="2348880"/>
            <a:ext cx="1847557" cy="707886"/>
          </a:xfrm>
          <a:prstGeom prst="rect">
            <a:avLst/>
          </a:prstGeom>
          <a:noFill/>
        </p:spPr>
        <p:txBody>
          <a:bodyPr wrap="none" lIns="91440" tIns="45720" rIns="91440" bIns="45720">
            <a:spAutoFit/>
          </a:bodyPr>
          <a:lstStyle/>
          <a:p>
            <a:pPr algn="ctr"/>
            <a:r>
              <a:rPr lang="en-US" sz="4000" b="0" cap="none" spc="0" dirty="0">
                <a:ln w="0"/>
                <a:solidFill>
                  <a:schemeClr val="tx1"/>
                </a:solidFill>
                <a:effectLst>
                  <a:outerShdw blurRad="38100" dist="19050" dir="2700000" algn="tl" rotWithShape="0">
                    <a:schemeClr val="dk1">
                      <a:alpha val="40000"/>
                    </a:schemeClr>
                  </a:outerShdw>
                </a:effectLst>
                <a:latin typeface="Tw Cen MT" panose="020B0602020104020603" pitchFamily="34" charset="0"/>
              </a:rPr>
              <a:t>Year 12</a:t>
            </a:r>
          </a:p>
        </p:txBody>
      </p:sp>
    </p:spTree>
    <p:extLst>
      <p:ext uri="{BB962C8B-B14F-4D97-AF65-F5344CB8AC3E}">
        <p14:creationId xmlns:p14="http://schemas.microsoft.com/office/powerpoint/2010/main" val="5267308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34</TotalTime>
  <Words>431</Words>
  <Application>Microsoft Office PowerPoint</Application>
  <PresentationFormat>On-screen Show (4:3)</PresentationFormat>
  <Paragraphs>73</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Century Gothic</vt:lpstr>
      <vt:lpstr>Tw Cen MT</vt:lpstr>
      <vt:lpstr>Wingdings 2</vt:lpstr>
      <vt:lpstr>Austin</vt:lpstr>
      <vt:lpstr>Welcome to Sociology</vt:lpstr>
      <vt:lpstr>PowerPoint Presentation</vt:lpstr>
      <vt:lpstr>PowerPoint Presentation</vt:lpstr>
      <vt:lpstr>Sociology- What is it?</vt:lpstr>
      <vt:lpstr>Am I influenced by my environment?</vt:lpstr>
      <vt:lpstr>Task- Watch some TV</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Joanne Rigby</dc:creator>
  <cp:lastModifiedBy>SWormaldJ</cp:lastModifiedBy>
  <cp:revision>7</cp:revision>
  <dcterms:created xsi:type="dcterms:W3CDTF">2020-04-03T11:17:55Z</dcterms:created>
  <dcterms:modified xsi:type="dcterms:W3CDTF">2021-06-28T13:52:05Z</dcterms:modified>
</cp:coreProperties>
</file>