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4"/>
  </p:notesMasterIdLst>
  <p:sldIdLst>
    <p:sldId id="256" r:id="rId2"/>
    <p:sldId id="261" r:id="rId3"/>
    <p:sldId id="257" r:id="rId4"/>
    <p:sldId id="259" r:id="rId5"/>
    <p:sldId id="263" r:id="rId6"/>
    <p:sldId id="264" r:id="rId7"/>
    <p:sldId id="266" r:id="rId8"/>
    <p:sldId id="268" r:id="rId9"/>
    <p:sldId id="269" r:id="rId10"/>
    <p:sldId id="270" r:id="rId11"/>
    <p:sldId id="272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378E9-D3D2-4392-8E78-23DBE749914C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7CBD7-0542-400B-B3E0-243CBAE0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400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3211-C0F3-4EA3-B670-43A1796B9581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47-8AB2-43D2-907B-C24F69ED9A67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305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3211-C0F3-4EA3-B670-43A1796B9581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47-8AB2-43D2-907B-C24F69ED9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252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3211-C0F3-4EA3-B670-43A1796B9581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47-8AB2-43D2-907B-C24F69ED9A67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190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3211-C0F3-4EA3-B670-43A1796B9581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47-8AB2-43D2-907B-C24F69ED9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81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3211-C0F3-4EA3-B670-43A1796B9581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47-8AB2-43D2-907B-C24F69ED9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03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3211-C0F3-4EA3-B670-43A1796B9581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47-8AB2-43D2-907B-C24F69ED9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894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3211-C0F3-4EA3-B670-43A1796B9581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47-8AB2-43D2-907B-C24F69ED9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644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7BC3211-C0F3-4EA3-B670-43A1796B9581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3A5247-8AB2-43D2-907B-C24F69ED9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425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3211-C0F3-4EA3-B670-43A1796B9581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47-8AB2-43D2-907B-C24F69ED9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93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3211-C0F3-4EA3-B670-43A1796B9581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47-8AB2-43D2-907B-C24F69ED9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769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3211-C0F3-4EA3-B670-43A1796B9581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47-8AB2-43D2-907B-C24F69ED9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449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7BC3211-C0F3-4EA3-B670-43A1796B9581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D3A5247-8AB2-43D2-907B-C24F69ED9A6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657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ybtj.justice.gov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BTEC</a:t>
            </a:r>
            <a:br>
              <a:rPr lang="en-GB" dirty="0" smtClean="0"/>
            </a:br>
            <a:r>
              <a:rPr lang="en-GB" dirty="0" smtClean="0"/>
              <a:t>APPLIED LAW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AT</a:t>
            </a:r>
          </a:p>
          <a:p>
            <a:r>
              <a:rPr lang="en-GB" dirty="0" smtClean="0"/>
              <a:t>The Deanery High School and Sixth Form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032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law?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Some things are considered morally wrong by society, but are not illegal. For example, adultery is often considered to be morally wrong by society, but it is not illegal. </a:t>
            </a:r>
          </a:p>
          <a:p>
            <a:endParaRPr lang="en-GB" dirty="0"/>
          </a:p>
          <a:p>
            <a:r>
              <a:rPr lang="en-GB" dirty="0" smtClean="0"/>
              <a:t>Legal rules are set by Parliament. </a:t>
            </a:r>
          </a:p>
          <a:p>
            <a:endParaRPr lang="en-GB" dirty="0"/>
          </a:p>
          <a:p>
            <a:r>
              <a:rPr lang="en-GB" dirty="0" smtClean="0"/>
              <a:t>Moral rules are set by society.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The study of law is about what is legally ‘wrong’.</a:t>
            </a:r>
          </a:p>
        </p:txBody>
      </p:sp>
    </p:spTree>
    <p:extLst>
      <p:ext uri="{BB962C8B-B14F-4D97-AF65-F5344CB8AC3E}">
        <p14:creationId xmlns:p14="http://schemas.microsoft.com/office/powerpoint/2010/main" val="141096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law?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Law governs </a:t>
            </a:r>
            <a:r>
              <a:rPr lang="en-GB" dirty="0"/>
              <a:t>what we can and cannot do, it is used to settle disputes, to punish and to govern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/>
              <a:t>When people think about law they often think about crimes e.g. murder, assault, drink driving etc. </a:t>
            </a:r>
          </a:p>
          <a:p>
            <a:endParaRPr lang="en-GB" dirty="0"/>
          </a:p>
          <a:p>
            <a:r>
              <a:rPr lang="en-GB" dirty="0"/>
              <a:t>Criminal law is just one area of </a:t>
            </a:r>
            <a:r>
              <a:rPr lang="en-GB" dirty="0" smtClean="0"/>
              <a:t>law</a:t>
            </a:r>
            <a:r>
              <a:rPr lang="en-GB" dirty="0"/>
              <a:t> </a:t>
            </a:r>
            <a:r>
              <a:rPr lang="en-GB" dirty="0" smtClean="0"/>
              <a:t>and you will need to learn about other areas to truly understand what law is.  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145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1262" y="2131786"/>
            <a:ext cx="986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Family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562726" y="1973179"/>
            <a:ext cx="1407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Criminal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653463" y="2755232"/>
            <a:ext cx="1624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Commercial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128211" y="3404937"/>
            <a:ext cx="1840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Wills and Probate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6208294" y="3594005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Conveyancing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173580" y="2077816"/>
            <a:ext cx="2442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Human Rights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5991726" y="4391526"/>
            <a:ext cx="2574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Company Law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8566484" y="1828800"/>
            <a:ext cx="2033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Negligence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2298032" y="4969042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Public Law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8422105" y="5065295"/>
            <a:ext cx="2093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EU Law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8686800" y="3537284"/>
            <a:ext cx="2009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Contract Law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4608095" y="5434627"/>
            <a:ext cx="223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Consumer Law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962526" y="2939898"/>
            <a:ext cx="1985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Land Law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9691437" y="2687235"/>
            <a:ext cx="21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Immigration Law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031793" y="221786"/>
            <a:ext cx="7874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                          </a:t>
            </a:r>
          </a:p>
          <a:p>
            <a:r>
              <a:rPr lang="en-GB" sz="3200" dirty="0"/>
              <a:t> </a:t>
            </a:r>
            <a:r>
              <a:rPr lang="en-GB" sz="3200" dirty="0" smtClean="0"/>
              <a:t>                           Other areas of law include….</a:t>
            </a:r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815737" y="6420670"/>
            <a:ext cx="8307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…but don’t panic, not all these areas are studied on this course!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4459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BTEC Applied Law – What will I study?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Year One </a:t>
            </a:r>
          </a:p>
          <a:p>
            <a:pPr marL="0" indent="0">
              <a:buNone/>
            </a:pPr>
            <a:endParaRPr lang="en-GB" sz="2400" dirty="0" smtClean="0"/>
          </a:p>
          <a:p>
            <a:pPr lvl="1"/>
            <a:r>
              <a:rPr lang="en-GB" dirty="0" smtClean="0"/>
              <a:t>Unit 1 - Dispute Solving in Civil Law</a:t>
            </a:r>
          </a:p>
          <a:p>
            <a:pPr lvl="1"/>
            <a:r>
              <a:rPr lang="en-GB" dirty="0" smtClean="0"/>
              <a:t>Unit 2 - Investigating </a:t>
            </a:r>
            <a:r>
              <a:rPr lang="en-GB" dirty="0"/>
              <a:t>Aspects of Criminal Law and the Legal </a:t>
            </a:r>
            <a:r>
              <a:rPr lang="en-GB" dirty="0" smtClean="0"/>
              <a:t>System</a:t>
            </a:r>
          </a:p>
        </p:txBody>
      </p:sp>
    </p:spTree>
    <p:extLst>
      <p:ext uri="{BB962C8B-B14F-4D97-AF65-F5344CB8AC3E}">
        <p14:creationId xmlns:p14="http://schemas.microsoft.com/office/powerpoint/2010/main" val="139366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BTEC Applied Law </a:t>
            </a:r>
            <a:r>
              <a:rPr lang="en-GB" dirty="0" smtClean="0"/>
              <a:t>– What will I study?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3738" y="1957074"/>
            <a:ext cx="8915400" cy="420234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Unit </a:t>
            </a:r>
            <a:r>
              <a:rPr lang="en-GB" sz="2400" dirty="0"/>
              <a:t>1 - Dispute Solving in Civil Law</a:t>
            </a:r>
          </a:p>
          <a:p>
            <a:pPr lvl="1"/>
            <a:r>
              <a:rPr lang="en-GB" sz="2000" dirty="0" smtClean="0"/>
              <a:t>What is civil law?</a:t>
            </a:r>
          </a:p>
          <a:p>
            <a:pPr lvl="1"/>
            <a:r>
              <a:rPr lang="en-GB" sz="2000" dirty="0" smtClean="0"/>
              <a:t>English Civil Courts</a:t>
            </a:r>
          </a:p>
          <a:p>
            <a:pPr lvl="1"/>
            <a:r>
              <a:rPr lang="en-GB" sz="2000" dirty="0" smtClean="0"/>
              <a:t>Alternatives to court action</a:t>
            </a:r>
          </a:p>
          <a:p>
            <a:pPr lvl="1"/>
            <a:r>
              <a:rPr lang="en-GB" sz="2000" dirty="0" smtClean="0"/>
              <a:t>Legal skills</a:t>
            </a:r>
          </a:p>
          <a:p>
            <a:pPr lvl="1"/>
            <a:r>
              <a:rPr lang="en-GB" sz="2000" dirty="0" smtClean="0"/>
              <a:t>Sources of advice</a:t>
            </a:r>
          </a:p>
          <a:p>
            <a:pPr lvl="1"/>
            <a:r>
              <a:rPr lang="en-GB" sz="2000" dirty="0" smtClean="0"/>
              <a:t>Sources of funding</a:t>
            </a:r>
          </a:p>
          <a:p>
            <a:pPr lvl="1"/>
            <a:r>
              <a:rPr lang="en-GB" sz="2000" dirty="0" smtClean="0"/>
              <a:t>Damages </a:t>
            </a:r>
          </a:p>
          <a:p>
            <a:pPr lvl="1"/>
            <a:r>
              <a:rPr lang="en-GB" sz="2000" dirty="0" smtClean="0"/>
              <a:t>Burden of proof  </a:t>
            </a:r>
          </a:p>
        </p:txBody>
      </p:sp>
    </p:spTree>
    <p:extLst>
      <p:ext uri="{BB962C8B-B14F-4D97-AF65-F5344CB8AC3E}">
        <p14:creationId xmlns:p14="http://schemas.microsoft.com/office/powerpoint/2010/main" val="214873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BTEC Applied </a:t>
            </a:r>
            <a:r>
              <a:rPr lang="en-GB" dirty="0" smtClean="0"/>
              <a:t>Law – What will I study?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345474"/>
            <a:ext cx="10407332" cy="5080381"/>
          </a:xfrm>
        </p:spPr>
        <p:txBody>
          <a:bodyPr>
            <a:normAutofit/>
          </a:bodyPr>
          <a:lstStyle/>
          <a:p>
            <a:endParaRPr lang="en-GB" sz="3000" dirty="0" smtClean="0"/>
          </a:p>
          <a:p>
            <a:r>
              <a:rPr lang="en-GB" sz="2400" dirty="0" smtClean="0"/>
              <a:t>Unit 2 – Investigating elements of criminal law and the legal system</a:t>
            </a:r>
          </a:p>
          <a:p>
            <a:pPr lvl="1"/>
            <a:r>
              <a:rPr lang="en-GB" sz="2000" dirty="0" smtClean="0"/>
              <a:t>Criminal legal personnel </a:t>
            </a:r>
          </a:p>
          <a:p>
            <a:pPr lvl="1"/>
            <a:r>
              <a:rPr lang="en-GB" sz="2000" dirty="0" smtClean="0"/>
              <a:t>Elements of a crime </a:t>
            </a:r>
          </a:p>
          <a:p>
            <a:pPr lvl="1"/>
            <a:r>
              <a:rPr lang="en-GB" sz="2000" dirty="0" smtClean="0"/>
              <a:t>Non-fatal offences against the person</a:t>
            </a:r>
          </a:p>
          <a:p>
            <a:pPr lvl="1"/>
            <a:r>
              <a:rPr lang="en-GB" sz="2000" dirty="0" smtClean="0"/>
              <a:t>Sentencing </a:t>
            </a:r>
          </a:p>
          <a:p>
            <a:pPr lvl="1"/>
            <a:r>
              <a:rPr lang="en-GB" sz="2000" dirty="0"/>
              <a:t>Influences on Parliament</a:t>
            </a:r>
          </a:p>
          <a:p>
            <a:pPr lvl="1"/>
            <a:r>
              <a:rPr lang="en-GB" sz="2000" dirty="0"/>
              <a:t>The law making process</a:t>
            </a:r>
          </a:p>
          <a:p>
            <a:pPr lvl="1"/>
            <a:r>
              <a:rPr lang="en-GB" sz="2000" dirty="0"/>
              <a:t>Statutory interpretation </a:t>
            </a:r>
          </a:p>
          <a:p>
            <a:pPr lvl="1"/>
            <a:r>
              <a:rPr lang="en-GB" sz="2000" dirty="0"/>
              <a:t>Delegated legislation </a:t>
            </a:r>
          </a:p>
          <a:p>
            <a:pPr lvl="1"/>
            <a:r>
              <a:rPr lang="en-GB" sz="2000" dirty="0"/>
              <a:t>The European Union </a:t>
            </a:r>
          </a:p>
          <a:p>
            <a:pPr lvl="1"/>
            <a:endParaRPr lang="en-GB" sz="3800" dirty="0" smtClean="0"/>
          </a:p>
          <a:p>
            <a:pPr lvl="1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43216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BTEC Applied </a:t>
            </a:r>
            <a:r>
              <a:rPr lang="en-GB" dirty="0" smtClean="0"/>
              <a:t>Law – What will I study?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Year Two </a:t>
            </a:r>
          </a:p>
          <a:p>
            <a:endParaRPr lang="en-GB" sz="2400" dirty="0" smtClean="0"/>
          </a:p>
          <a:p>
            <a:pPr lvl="1"/>
            <a:r>
              <a:rPr lang="en-GB" sz="2400" dirty="0" smtClean="0"/>
              <a:t>Unit 3 Applying the Law </a:t>
            </a:r>
          </a:p>
          <a:p>
            <a:pPr lvl="1"/>
            <a:r>
              <a:rPr lang="en-GB" sz="2400" dirty="0" smtClean="0"/>
              <a:t>Unit 4 Family Law </a:t>
            </a:r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314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BTEC Applied Law – What will I study?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Unit 3 – Applying the law</a:t>
            </a:r>
          </a:p>
          <a:p>
            <a:pPr lvl="1"/>
            <a:r>
              <a:rPr lang="en-GB" sz="2000" dirty="0" smtClean="0"/>
              <a:t>Murder</a:t>
            </a:r>
          </a:p>
          <a:p>
            <a:pPr lvl="1"/>
            <a:r>
              <a:rPr lang="en-GB" sz="2000" dirty="0" smtClean="0"/>
              <a:t>Manslaughter </a:t>
            </a:r>
          </a:p>
          <a:p>
            <a:pPr lvl="1"/>
            <a:r>
              <a:rPr lang="en-GB" sz="2000" dirty="0" smtClean="0"/>
              <a:t>Burglary</a:t>
            </a:r>
          </a:p>
          <a:p>
            <a:pPr lvl="1"/>
            <a:r>
              <a:rPr lang="en-GB" sz="2000" dirty="0" smtClean="0"/>
              <a:t>Robbery</a:t>
            </a:r>
          </a:p>
          <a:p>
            <a:pPr lvl="1"/>
            <a:r>
              <a:rPr lang="en-GB" sz="2000" dirty="0" smtClean="0"/>
              <a:t>Theft</a:t>
            </a:r>
          </a:p>
          <a:p>
            <a:pPr lvl="1"/>
            <a:r>
              <a:rPr lang="en-GB" sz="2000" dirty="0" smtClean="0"/>
              <a:t>Fraud</a:t>
            </a:r>
          </a:p>
          <a:p>
            <a:pPr lvl="1"/>
            <a:r>
              <a:rPr lang="en-GB" sz="2000" dirty="0" smtClean="0"/>
              <a:t>Police Powers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201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BTEC Applied Law – What will I study?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Unit 4 – Family Law</a:t>
            </a:r>
          </a:p>
          <a:p>
            <a:pPr lvl="1"/>
            <a:r>
              <a:rPr lang="en-GB" sz="2000" dirty="0" smtClean="0"/>
              <a:t>Marriage, civil partnerships and cohabitation </a:t>
            </a:r>
          </a:p>
          <a:p>
            <a:pPr lvl="1"/>
            <a:r>
              <a:rPr lang="en-GB" sz="2000" dirty="0" smtClean="0"/>
              <a:t>How to dissolve a relationship</a:t>
            </a:r>
          </a:p>
          <a:p>
            <a:pPr lvl="1"/>
            <a:r>
              <a:rPr lang="en-GB" sz="2000" dirty="0" smtClean="0"/>
              <a:t>Distributing money and property following a breakdown.</a:t>
            </a:r>
          </a:p>
          <a:p>
            <a:pPr lvl="1"/>
            <a:r>
              <a:rPr lang="en-GB" sz="2000" dirty="0" smtClean="0"/>
              <a:t>Disputes over children 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384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If you have any questions or queries please feel free to contact the Sixth Form team or the law teacher, Mrs </a:t>
            </a:r>
            <a:r>
              <a:rPr lang="en-GB" dirty="0" err="1" smtClean="0"/>
              <a:t>McLoughlin</a:t>
            </a:r>
            <a:r>
              <a:rPr lang="en-GB" dirty="0" smtClean="0"/>
              <a:t>-Settle direct </a:t>
            </a:r>
            <a:r>
              <a:rPr lang="en-GB" smtClean="0"/>
              <a:t>at smcloughlinsettlej@deanery.wigan.sch.uk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16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You be the Judge!</a:t>
            </a:r>
            <a:br>
              <a:rPr lang="en-GB" dirty="0" smtClean="0"/>
            </a:br>
            <a:r>
              <a:rPr lang="en-GB" dirty="0" smtClean="0"/>
              <a:t>Try this interactive sentencing activity </a:t>
            </a:r>
            <a:endParaRPr lang="en-GB" dirty="0"/>
          </a:p>
        </p:txBody>
      </p:sp>
      <p:pic>
        <p:nvPicPr>
          <p:cNvPr id="4" name="Content Placeholder 3">
            <a:hlinkClick r:id="rId2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2141" t="5216" r="12394" b="5895"/>
          <a:stretch/>
        </p:blipFill>
        <p:spPr>
          <a:xfrm>
            <a:off x="2035053" y="2193895"/>
            <a:ext cx="7272000" cy="381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04714" y="1737360"/>
            <a:ext cx="2785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Click below to start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013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72</TotalTime>
  <Words>435</Words>
  <Application>Microsoft Office PowerPoint</Application>
  <PresentationFormat>Widescreen</PresentationFormat>
  <Paragraphs>85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Calibri Light</vt:lpstr>
      <vt:lpstr>Retrospect</vt:lpstr>
      <vt:lpstr>BTEC APPLIED LAW</vt:lpstr>
      <vt:lpstr>What is law?</vt:lpstr>
      <vt:lpstr>What is law?</vt:lpstr>
      <vt:lpstr>PowerPoint Presentation</vt:lpstr>
      <vt:lpstr>BTEC Applied Law – What will I study? </vt:lpstr>
      <vt:lpstr>BTEC Applied Law – What will I study?</vt:lpstr>
      <vt:lpstr>BTEC Applied Law – What will I study? </vt:lpstr>
      <vt:lpstr>BTEC Applied Law – What will I study? </vt:lpstr>
      <vt:lpstr>BTEC Applied Law – What will I study?</vt:lpstr>
      <vt:lpstr>BTEC Applied Law – What will I study?</vt:lpstr>
      <vt:lpstr>Questions?</vt:lpstr>
      <vt:lpstr>You be the Judge! Try this interactive sentencing activity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BTEC LEVEL 3 IN  APPLIED LAW</dc:title>
  <dc:creator>SMcloughlinSettleJ</dc:creator>
  <cp:lastModifiedBy>SMcloughlinSettleJ</cp:lastModifiedBy>
  <cp:revision>7</cp:revision>
  <dcterms:created xsi:type="dcterms:W3CDTF">2020-06-19T14:35:51Z</dcterms:created>
  <dcterms:modified xsi:type="dcterms:W3CDTF">2020-06-22T09:51:54Z</dcterms:modified>
</cp:coreProperties>
</file>