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1" r:id="rId1"/>
  </p:sldMasterIdLst>
  <p:notesMasterIdLst>
    <p:notesMasterId r:id="rId17"/>
  </p:notesMasterIdLst>
  <p:sldIdLst>
    <p:sldId id="256" r:id="rId2"/>
    <p:sldId id="257" r:id="rId3"/>
    <p:sldId id="298" r:id="rId4"/>
    <p:sldId id="276" r:id="rId5"/>
    <p:sldId id="297" r:id="rId6"/>
    <p:sldId id="266" r:id="rId7"/>
    <p:sldId id="265" r:id="rId8"/>
    <p:sldId id="267" r:id="rId9"/>
    <p:sldId id="268" r:id="rId10"/>
    <p:sldId id="269" r:id="rId11"/>
    <p:sldId id="270" r:id="rId12"/>
    <p:sldId id="272" r:id="rId13"/>
    <p:sldId id="273" r:id="rId14"/>
    <p:sldId id="275"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EDF6E-AA35-4DC5-84DF-E30B5494D3DE}" type="datetimeFigureOut">
              <a:rPr lang="en-GB" smtClean="0"/>
              <a:t>22/06/2021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4B502-A6C8-4ED4-A631-894DFDAA109B}" type="slidenum">
              <a:rPr lang="en-GB" smtClean="0"/>
              <a:t>‹#›</a:t>
            </a:fld>
            <a:endParaRPr lang="en-GB" dirty="0"/>
          </a:p>
        </p:txBody>
      </p:sp>
    </p:spTree>
    <p:extLst>
      <p:ext uri="{BB962C8B-B14F-4D97-AF65-F5344CB8AC3E}">
        <p14:creationId xmlns:p14="http://schemas.microsoft.com/office/powerpoint/2010/main" val="150289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44949C1-FEBA-4DC1-8FF3-44EBFCAB2369}" type="slidenum">
              <a:rPr kumimoji="0" lang="en-GB" sz="1800" b="0" i="0" u="none" strike="noStrike" kern="0" cap="none" spc="0" normalizeH="0" baseline="0" noProof="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GB" sz="1800" b="0" i="0" u="none" strike="noStrike" kern="0" cap="none" spc="0" normalizeH="0" baseline="0" noProof="0" dirty="0">
              <a:ln>
                <a:noFill/>
              </a:ln>
              <a:solidFill>
                <a:prstClr val="black"/>
              </a:solidFill>
              <a:effectLst/>
              <a:uLnTx/>
              <a:uFillTx/>
            </a:endParaRPr>
          </a:p>
        </p:txBody>
      </p:sp>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a:xfrm>
            <a:off x="685973" y="4590733"/>
            <a:ext cx="5482880" cy="4349115"/>
          </a:xfrm>
        </p:spPr>
        <p:txBody>
          <a:bodyPr/>
          <a:lstStyle/>
          <a:p>
            <a:endParaRPr lang="en-GB" sz="1000" dirty="0"/>
          </a:p>
        </p:txBody>
      </p:sp>
    </p:spTree>
    <p:extLst>
      <p:ext uri="{BB962C8B-B14F-4D97-AF65-F5344CB8AC3E}">
        <p14:creationId xmlns:p14="http://schemas.microsoft.com/office/powerpoint/2010/main" val="1959042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AC782C8-9996-4114-98D5-64C8D6927F22}" type="slidenum">
              <a:rPr lang="en-GB"/>
              <a:pPr/>
              <a:t>12</a:t>
            </a:fld>
            <a:endParaRPr lang="en-GB" dirty="0"/>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p:txBody>
          <a:bodyPr/>
          <a:lstStyle/>
          <a:p>
            <a:r>
              <a:rPr lang="en-GB" dirty="0"/>
              <a:t>GIVE OUT ADF</a:t>
            </a:r>
          </a:p>
        </p:txBody>
      </p:sp>
    </p:spTree>
    <p:extLst>
      <p:ext uri="{BB962C8B-B14F-4D97-AF65-F5344CB8AC3E}">
        <p14:creationId xmlns:p14="http://schemas.microsoft.com/office/powerpoint/2010/main" val="3225424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0169730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1196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041562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25964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A59A39F-278B-4895-BC5B-29F336F6EF03}" type="datetimeFigureOut">
              <a:rPr lang="en-GB" smtClean="0"/>
              <a:pPr/>
              <a:t>22/06/2021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68DB95F-58CC-45AD-83C9-6149D11E45EA}" type="slidenum">
              <a:rPr lang="en-GB" smtClean="0"/>
              <a:pPr/>
              <a:t>‹#›</a:t>
            </a:fld>
            <a:endParaRPr lang="en-GB"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4476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86845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5780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60742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A59A39F-278B-4895-BC5B-29F336F6EF03}" type="datetimeFigureOut">
              <a:rPr lang="en-GB" smtClean="0"/>
              <a:pPr/>
              <a:t>22/06/2021</a:t>
            </a:fld>
            <a:endParaRPr lang="en-GB"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dirty="0"/>
          </a:p>
        </p:txBody>
      </p:sp>
      <p:sp>
        <p:nvSpPr>
          <p:cNvPr id="10" name="Slide Number Placeholder 9"/>
          <p:cNvSpPr>
            <a:spLocks noGrp="1"/>
          </p:cNvSpPr>
          <p:nvPr>
            <p:ph type="sldNum" sz="quarter" idx="12"/>
          </p:nvPr>
        </p:nvSpPr>
        <p:spPr/>
        <p:txBody>
          <a:bodyPr/>
          <a:lstStyle/>
          <a:p>
            <a:fld id="{F68DB95F-58CC-45AD-83C9-6149D11E45EA}" type="slidenum">
              <a:rPr lang="en-GB" smtClean="0"/>
              <a:pPr/>
              <a:t>‹#›</a:t>
            </a:fld>
            <a:endParaRPr lang="en-GB" dirty="0"/>
          </a:p>
        </p:txBody>
      </p:sp>
    </p:spTree>
    <p:extLst>
      <p:ext uri="{BB962C8B-B14F-4D97-AF65-F5344CB8AC3E}">
        <p14:creationId xmlns:p14="http://schemas.microsoft.com/office/powerpoint/2010/main" val="118647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09482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99274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A59A39F-278B-4895-BC5B-29F336F6EF03}" type="datetimeFigureOut">
              <a:rPr lang="en-GB" smtClean="0"/>
              <a:pPr/>
              <a:t>22/06/2021</a:t>
            </a:fld>
            <a:endParaRPr lang="en-GB"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68DB95F-58CC-45AD-83C9-6149D11E45EA}" type="slidenum">
              <a:rPr lang="en-GB" smtClean="0"/>
              <a:pPr/>
              <a:t>‹#›</a:t>
            </a:fld>
            <a:endParaRPr lang="en-GB" dirty="0"/>
          </a:p>
        </p:txBody>
      </p:sp>
    </p:spTree>
    <p:extLst>
      <p:ext uri="{BB962C8B-B14F-4D97-AF65-F5344CB8AC3E}">
        <p14:creationId xmlns:p14="http://schemas.microsoft.com/office/powerpoint/2010/main" val="275296245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ytravelsmylife.blogspot.com/2013_06_01_archive.html"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1376039"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Welcome to your new course</a:t>
            </a:r>
          </a:p>
        </p:txBody>
      </p:sp>
      <p:sp>
        <p:nvSpPr>
          <p:cNvPr id="3" name="Subtitle 2"/>
          <p:cNvSpPr>
            <a:spLocks noGrp="1"/>
          </p:cNvSpPr>
          <p:nvPr>
            <p:ph type="subTitle" idx="1"/>
          </p:nvPr>
        </p:nvSpPr>
        <p:spPr/>
        <p:txBody>
          <a:bodyPr>
            <a:noAutofit/>
          </a:bodyPr>
          <a:lstStyle/>
          <a:p>
            <a:r>
              <a:rPr lang="en-GB" sz="3200" dirty="0"/>
              <a:t>Pearson BTEC Level 3 National Diploma (2 A level equivalent)/Extended Certificate (1 A level equivalent)   in Health and Social Care</a:t>
            </a:r>
          </a:p>
        </p:txBody>
      </p:sp>
    </p:spTree>
    <p:extLst>
      <p:ext uri="{BB962C8B-B14F-4D97-AF65-F5344CB8AC3E}">
        <p14:creationId xmlns:p14="http://schemas.microsoft.com/office/powerpoint/2010/main" val="400047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is this course?</a:t>
            </a:r>
            <a:br>
              <a:rPr lang="en-GB" dirty="0"/>
            </a:br>
            <a:r>
              <a:rPr lang="en-GB" dirty="0"/>
              <a:t>Btec level 3 DIPLOMA in Health &amp; Social Care</a:t>
            </a:r>
          </a:p>
        </p:txBody>
      </p:sp>
      <p:sp>
        <p:nvSpPr>
          <p:cNvPr id="3" name="Content Placeholder 2"/>
          <p:cNvSpPr>
            <a:spLocks noGrp="1"/>
          </p:cNvSpPr>
          <p:nvPr>
            <p:ph idx="1"/>
          </p:nvPr>
        </p:nvSpPr>
        <p:spPr/>
        <p:txBody>
          <a:bodyPr>
            <a:noAutofit/>
          </a:bodyPr>
          <a:lstStyle/>
          <a:p>
            <a:r>
              <a:rPr lang="en-GB" sz="2400" dirty="0"/>
              <a:t>It is equivalent to 2 A levels</a:t>
            </a:r>
          </a:p>
          <a:p>
            <a:r>
              <a:rPr lang="en-GB" sz="2400" dirty="0"/>
              <a:t>It entails 8 units</a:t>
            </a:r>
          </a:p>
          <a:p>
            <a:r>
              <a:rPr lang="en-GB" sz="2400" dirty="0"/>
              <a:t>3 of these are exam units and 5 are coursework</a:t>
            </a:r>
          </a:p>
          <a:p>
            <a:r>
              <a:rPr lang="en-GB" sz="2400" dirty="0"/>
              <a:t>It provides learners with a good introduction and insight into the health &amp; social care sector</a:t>
            </a:r>
          </a:p>
          <a:p>
            <a:r>
              <a:rPr lang="en-GB" sz="2400" dirty="0"/>
              <a:t>It supports access to a range of higher education courses I</a:t>
            </a:r>
          </a:p>
          <a:p>
            <a:r>
              <a:rPr lang="en-GB" sz="2400" dirty="0"/>
              <a:t>for the health and social care sector</a:t>
            </a:r>
          </a:p>
        </p:txBody>
      </p:sp>
    </p:spTree>
    <p:extLst>
      <p:ext uri="{BB962C8B-B14F-4D97-AF65-F5344CB8AC3E}">
        <p14:creationId xmlns:p14="http://schemas.microsoft.com/office/powerpoint/2010/main" val="166784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is this course?</a:t>
            </a:r>
            <a:br>
              <a:rPr lang="en-GB" dirty="0"/>
            </a:br>
            <a:r>
              <a:rPr lang="en-GB" dirty="0"/>
              <a:t>Btec level 3 Extended Certificate  in Health &amp; Social Care</a:t>
            </a:r>
          </a:p>
        </p:txBody>
      </p:sp>
      <p:sp>
        <p:nvSpPr>
          <p:cNvPr id="3" name="Content Placeholder 2"/>
          <p:cNvSpPr>
            <a:spLocks noGrp="1"/>
          </p:cNvSpPr>
          <p:nvPr>
            <p:ph idx="1"/>
          </p:nvPr>
        </p:nvSpPr>
        <p:spPr/>
        <p:txBody>
          <a:bodyPr>
            <a:noAutofit/>
          </a:bodyPr>
          <a:lstStyle/>
          <a:p>
            <a:r>
              <a:rPr lang="en-GB" sz="2400" dirty="0"/>
              <a:t>It is equivalent to 1 A level</a:t>
            </a:r>
          </a:p>
          <a:p>
            <a:r>
              <a:rPr lang="en-GB" sz="2400" dirty="0"/>
              <a:t>It entails 2 units</a:t>
            </a:r>
          </a:p>
          <a:p>
            <a:r>
              <a:rPr lang="en-GB" sz="2400" dirty="0"/>
              <a:t>2 of these are exam units and 2 are coursework</a:t>
            </a:r>
          </a:p>
          <a:p>
            <a:r>
              <a:rPr lang="en-GB" sz="2400" dirty="0"/>
              <a:t>It provides learners with a good introduction and insight into the health &amp; social care sector</a:t>
            </a:r>
          </a:p>
          <a:p>
            <a:r>
              <a:rPr lang="en-GB" sz="2400" dirty="0"/>
              <a:t>It supports access to a range of higher education courses I</a:t>
            </a:r>
          </a:p>
          <a:p>
            <a:r>
              <a:rPr lang="en-GB" sz="2400" dirty="0"/>
              <a:t>for the health and social care sector</a:t>
            </a:r>
          </a:p>
        </p:txBody>
      </p:sp>
    </p:spTree>
    <p:extLst>
      <p:ext uri="{BB962C8B-B14F-4D97-AF65-F5344CB8AC3E}">
        <p14:creationId xmlns:p14="http://schemas.microsoft.com/office/powerpoint/2010/main" val="422098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F753D-D3A5-43CE-8B6C-7C14FB6E7C4C}"/>
              </a:ext>
            </a:extLst>
          </p:cNvPr>
          <p:cNvSpPr>
            <a:spLocks noGrp="1"/>
          </p:cNvSpPr>
          <p:nvPr>
            <p:ph type="title"/>
          </p:nvPr>
        </p:nvSpPr>
        <p:spPr/>
        <p:txBody>
          <a:bodyPr/>
          <a:lstStyle/>
          <a:p>
            <a:r>
              <a:rPr lang="en-GB" dirty="0"/>
              <a:t>Success in Health &amp; Social Care</a:t>
            </a:r>
          </a:p>
        </p:txBody>
      </p:sp>
      <p:sp>
        <p:nvSpPr>
          <p:cNvPr id="3" name="Content Placeholder 2">
            <a:extLst>
              <a:ext uri="{FF2B5EF4-FFF2-40B4-BE49-F238E27FC236}">
                <a16:creationId xmlns:a16="http://schemas.microsoft.com/office/drawing/2014/main" id="{A3ADD3C1-8963-46A2-9CA8-80AC6F5521FF}"/>
              </a:ext>
            </a:extLst>
          </p:cNvPr>
          <p:cNvSpPr>
            <a:spLocks noGrp="1"/>
          </p:cNvSpPr>
          <p:nvPr>
            <p:ph idx="1"/>
          </p:nvPr>
        </p:nvSpPr>
        <p:spPr/>
        <p:txBody>
          <a:bodyPr>
            <a:normAutofit/>
          </a:bodyPr>
          <a:lstStyle/>
          <a:p>
            <a:r>
              <a:rPr lang="en-GB" sz="2800" dirty="0"/>
              <a:t>We are a very successful department with all students passing the course since we started</a:t>
            </a:r>
          </a:p>
          <a:p>
            <a:r>
              <a:rPr lang="en-GB" sz="2800" dirty="0"/>
              <a:t>This is achieved though hard work and total commitment from students and staff</a:t>
            </a:r>
          </a:p>
          <a:p>
            <a:r>
              <a:rPr lang="en-GB" sz="2800" dirty="0"/>
              <a:t>It is a key to your future</a:t>
            </a:r>
          </a:p>
        </p:txBody>
      </p:sp>
      <p:pic>
        <p:nvPicPr>
          <p:cNvPr id="5" name="Picture 4">
            <a:extLst>
              <a:ext uri="{FF2B5EF4-FFF2-40B4-BE49-F238E27FC236}">
                <a16:creationId xmlns:a16="http://schemas.microsoft.com/office/drawing/2014/main" id="{F72113F3-5BAA-4D8E-AB3E-F868BE51ADA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673617" y="4401482"/>
            <a:ext cx="3328853" cy="2278184"/>
          </a:xfrm>
          <a:prstGeom prst="rect">
            <a:avLst/>
          </a:prstGeom>
        </p:spPr>
      </p:pic>
      <p:sp>
        <p:nvSpPr>
          <p:cNvPr id="6" name="TextBox 5">
            <a:extLst>
              <a:ext uri="{FF2B5EF4-FFF2-40B4-BE49-F238E27FC236}">
                <a16:creationId xmlns:a16="http://schemas.microsoft.com/office/drawing/2014/main" id="{28831BC9-1281-4770-95BC-1A3303B660BD}"/>
              </a:ext>
            </a:extLst>
          </p:cNvPr>
          <p:cNvSpPr txBox="1"/>
          <p:nvPr/>
        </p:nvSpPr>
        <p:spPr>
          <a:xfrm>
            <a:off x="5032358" y="6798431"/>
            <a:ext cx="2595457" cy="369332"/>
          </a:xfrm>
          <a:prstGeom prst="rect">
            <a:avLst/>
          </a:prstGeom>
          <a:noFill/>
        </p:spPr>
        <p:txBody>
          <a:bodyPr wrap="square" rtlCol="0">
            <a:spAutoFit/>
          </a:bodyPr>
          <a:lstStyle/>
          <a:p>
            <a:r>
              <a:rPr lang="en-GB" sz="900" dirty="0">
                <a:hlinkClick r:id="rId3" tooltip="http://mytravelsmylife.blogspot.com/2013_06_01_archive.html"/>
              </a:rPr>
              <a:t>This Photo</a:t>
            </a:r>
            <a:r>
              <a:rPr lang="en-GB" sz="900" dirty="0"/>
              <a:t> by Unknown Author is licensed under </a:t>
            </a:r>
            <a:r>
              <a:rPr lang="en-GB" sz="900" dirty="0">
                <a:hlinkClick r:id="rId4" tooltip="https://creativecommons.org/licenses/by/3.0/"/>
              </a:rPr>
              <a:t>CC BY</a:t>
            </a:r>
            <a:endParaRPr lang="en-GB" sz="900" dirty="0"/>
          </a:p>
        </p:txBody>
      </p:sp>
    </p:spTree>
    <p:extLst>
      <p:ext uri="{BB962C8B-B14F-4D97-AF65-F5344CB8AC3E}">
        <p14:creationId xmlns:p14="http://schemas.microsoft.com/office/powerpoint/2010/main" val="187389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AA2D47CD-2649-4AE2-BCE6-9D34F075228F}"/>
              </a:ext>
            </a:extLst>
          </p:cNvPr>
          <p:cNvSpPr>
            <a:spLocks noGrp="1"/>
          </p:cNvSpPr>
          <p:nvPr>
            <p:ph type="title"/>
          </p:nvPr>
        </p:nvSpPr>
        <p:spPr/>
        <p:txBody>
          <a:bodyPr/>
          <a:lstStyle/>
          <a:p>
            <a:r>
              <a:rPr lang="en-GB" altLang="en-US" dirty="0"/>
              <a:t>EXAMPLES OF Student success in </a:t>
            </a:r>
            <a:br>
              <a:rPr lang="en-GB" altLang="en-US" dirty="0"/>
            </a:br>
            <a:r>
              <a:rPr lang="en-GB" altLang="en-US" dirty="0"/>
              <a:t>HEALTH &amp; SOCIAL CARE </a:t>
            </a:r>
          </a:p>
        </p:txBody>
      </p:sp>
      <p:sp>
        <p:nvSpPr>
          <p:cNvPr id="25603" name="Content Placeholder 2">
            <a:extLst>
              <a:ext uri="{FF2B5EF4-FFF2-40B4-BE49-F238E27FC236}">
                <a16:creationId xmlns:a16="http://schemas.microsoft.com/office/drawing/2014/main" id="{E77251F6-9142-443C-A844-7FBF37A7C11A}"/>
              </a:ext>
            </a:extLst>
          </p:cNvPr>
          <p:cNvSpPr>
            <a:spLocks noGrp="1"/>
          </p:cNvSpPr>
          <p:nvPr>
            <p:ph idx="1"/>
          </p:nvPr>
        </p:nvSpPr>
        <p:spPr>
          <a:xfrm>
            <a:off x="2327563" y="2429163"/>
            <a:ext cx="8629605" cy="4341091"/>
          </a:xfrm>
        </p:spPr>
        <p:txBody>
          <a:bodyPr>
            <a:normAutofit/>
          </a:bodyPr>
          <a:lstStyle/>
          <a:p>
            <a:r>
              <a:rPr lang="en-GB" altLang="en-US" sz="2400" dirty="0"/>
              <a:t>Midwifery degree at John Moore University</a:t>
            </a:r>
          </a:p>
          <a:p>
            <a:r>
              <a:rPr lang="en-GB" altLang="en-US" sz="2400" dirty="0"/>
              <a:t>Salford University studying Biomedical Science</a:t>
            </a:r>
          </a:p>
          <a:p>
            <a:r>
              <a:rPr lang="en-GB" altLang="en-US" sz="2400" dirty="0"/>
              <a:t>Apprenticeship in Health &amp; Fitness </a:t>
            </a:r>
          </a:p>
          <a:p>
            <a:r>
              <a:rPr lang="en-GB" altLang="en-US" sz="2400" dirty="0"/>
              <a:t>University studying Criminology &amp; Psychology </a:t>
            </a:r>
          </a:p>
          <a:p>
            <a:r>
              <a:rPr lang="en-GB" altLang="en-US" sz="2400" dirty="0"/>
              <a:t>University studying Science</a:t>
            </a:r>
          </a:p>
          <a:p>
            <a:r>
              <a:rPr lang="en-GB" altLang="en-US" sz="2400" dirty="0"/>
              <a:t>University studying adult or children’s nursing, social work or psychology </a:t>
            </a:r>
          </a:p>
          <a:p>
            <a:endParaRPr lang="en-GB" altLang="en-US" sz="2400" dirty="0"/>
          </a:p>
        </p:txBody>
      </p:sp>
      <p:pic>
        <p:nvPicPr>
          <p:cNvPr id="3" name="Picture 2">
            <a:extLst>
              <a:ext uri="{FF2B5EF4-FFF2-40B4-BE49-F238E27FC236}">
                <a16:creationId xmlns:a16="http://schemas.microsoft.com/office/drawing/2014/main" id="{3AB816C7-5390-452E-857A-016B0614031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888427" y="2979726"/>
            <a:ext cx="2306047" cy="15368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additive="base">
                                        <p:cTn id="13"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3">
                                            <p:txEl>
                                              <p:pRg st="1" end="1"/>
                                            </p:txEl>
                                          </p:spTgt>
                                        </p:tgtEl>
                                        <p:attrNameLst>
                                          <p:attrName>style.visibility</p:attrName>
                                        </p:attrNameLst>
                                      </p:cBhvr>
                                      <p:to>
                                        <p:strVal val="visible"/>
                                      </p:to>
                                    </p:set>
                                    <p:anim calcmode="lin" valueType="num">
                                      <p:cBhvr additive="base">
                                        <p:cTn id="19"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603">
                                            <p:txEl>
                                              <p:pRg st="2" end="2"/>
                                            </p:txEl>
                                          </p:spTgt>
                                        </p:tgtEl>
                                        <p:attrNameLst>
                                          <p:attrName>style.visibility</p:attrName>
                                        </p:attrNameLst>
                                      </p:cBhvr>
                                      <p:to>
                                        <p:strVal val="visible"/>
                                      </p:to>
                                    </p:set>
                                    <p:anim calcmode="lin" valueType="num">
                                      <p:cBhvr additive="base">
                                        <p:cTn id="25"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603">
                                            <p:txEl>
                                              <p:pRg st="3" end="3"/>
                                            </p:txEl>
                                          </p:spTgt>
                                        </p:tgtEl>
                                        <p:attrNameLst>
                                          <p:attrName>style.visibility</p:attrName>
                                        </p:attrNameLst>
                                      </p:cBhvr>
                                      <p:to>
                                        <p:strVal val="visible"/>
                                      </p:to>
                                    </p:set>
                                    <p:anim calcmode="lin" valueType="num">
                                      <p:cBhvr additive="base">
                                        <p:cTn id="31"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3">
                                            <p:txEl>
                                              <p:pRg st="4" end="4"/>
                                            </p:txEl>
                                          </p:spTgt>
                                        </p:tgtEl>
                                        <p:attrNameLst>
                                          <p:attrName>style.visibility</p:attrName>
                                        </p:attrNameLst>
                                      </p:cBhvr>
                                      <p:to>
                                        <p:strVal val="visible"/>
                                      </p:to>
                                    </p:set>
                                    <p:anim calcmode="lin" valueType="num">
                                      <p:cBhvr additive="base">
                                        <p:cTn id="37"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603">
                                            <p:txEl>
                                              <p:pRg st="5" end="5"/>
                                            </p:txEl>
                                          </p:spTgt>
                                        </p:tgtEl>
                                        <p:attrNameLst>
                                          <p:attrName>style.visibility</p:attrName>
                                        </p:attrNameLst>
                                      </p:cBhvr>
                                      <p:to>
                                        <p:strVal val="visible"/>
                                      </p:to>
                                    </p:set>
                                    <p:anim calcmode="lin" valueType="num">
                                      <p:cBhvr additive="base">
                                        <p:cTn id="43"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p:cNvSpPr>
            <a:spLocks noGrp="1"/>
          </p:cNvSpPr>
          <p:nvPr>
            <p:ph type="title"/>
          </p:nvPr>
        </p:nvSpPr>
        <p:spPr>
          <a:xfrm>
            <a:off x="2231136" y="210717"/>
            <a:ext cx="7729728" cy="867514"/>
          </a:xfrm>
        </p:spPr>
        <p:txBody>
          <a:bodyPr>
            <a:normAutofit/>
          </a:bodyPr>
          <a:lstStyle/>
          <a:p>
            <a:r>
              <a:rPr lang="en-GB" dirty="0"/>
              <a:t>What does a btec look like?</a:t>
            </a:r>
          </a:p>
        </p:txBody>
      </p:sp>
      <p:sp>
        <p:nvSpPr>
          <p:cNvPr id="388098" name="Rectangle 2"/>
          <p:cNvSpPr>
            <a:spLocks noGrp="1" noChangeArrowheads="1"/>
          </p:cNvSpPr>
          <p:nvPr>
            <p:ph idx="1"/>
          </p:nvPr>
        </p:nvSpPr>
        <p:spPr>
          <a:xfrm>
            <a:off x="1847528" y="1311564"/>
            <a:ext cx="8229600" cy="5335718"/>
          </a:xfrm>
        </p:spPr>
        <p:txBody>
          <a:bodyPr/>
          <a:lstStyle/>
          <a:p>
            <a:r>
              <a:rPr lang="en-GB" sz="2000" dirty="0"/>
              <a:t>Specification</a:t>
            </a:r>
          </a:p>
          <a:p>
            <a:r>
              <a:rPr lang="en-GB" sz="2000" dirty="0"/>
              <a:t>requirements:</a:t>
            </a:r>
          </a:p>
        </p:txBody>
      </p:sp>
      <p:sp>
        <p:nvSpPr>
          <p:cNvPr id="26" name="Slide Number Placeholder 3"/>
          <p:cNvSpPr>
            <a:spLocks noGrp="1"/>
          </p:cNvSpPr>
          <p:nvPr>
            <p:ph type="sldNum" sz="quarter" idx="12"/>
          </p:nvPr>
        </p:nvSpPr>
        <p:spPr/>
        <p:txBody>
          <a:bodyPr/>
          <a:lstStyle/>
          <a:p>
            <a:pPr defTabSz="914400"/>
            <a:r>
              <a:rPr lang="en-GB" sz="1800" kern="0" dirty="0">
                <a:solidFill>
                  <a:srgbClr val="002756"/>
                </a:solidFill>
              </a:rPr>
              <a:t>Slide </a:t>
            </a:r>
            <a:fld id="{A4E869ED-ACA1-4460-8EB9-E05BFDCFD82D}" type="slidenum">
              <a:rPr lang="en-GB" sz="1800" kern="0">
                <a:solidFill>
                  <a:srgbClr val="002756"/>
                </a:solidFill>
              </a:rPr>
              <a:pPr defTabSz="914400"/>
              <a:t>6</a:t>
            </a:fld>
            <a:endParaRPr lang="en-GB" sz="1800" kern="0" dirty="0">
              <a:solidFill>
                <a:srgbClr val="002756"/>
              </a:solidFill>
            </a:endParaRPr>
          </a:p>
        </p:txBody>
      </p:sp>
      <p:sp>
        <p:nvSpPr>
          <p:cNvPr id="388101" name="Oval 5"/>
          <p:cNvSpPr>
            <a:spLocks noChangeArrowheads="1"/>
          </p:cNvSpPr>
          <p:nvPr/>
        </p:nvSpPr>
        <p:spPr bwMode="auto">
          <a:xfrm>
            <a:off x="1775520" y="2204865"/>
            <a:ext cx="1318518" cy="1296144"/>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Units to be </a:t>
            </a:r>
          </a:p>
          <a:p>
            <a:pPr algn="ctr" defTabSz="914400" fontAlgn="base">
              <a:spcBef>
                <a:spcPct val="0"/>
              </a:spcBef>
              <a:spcAft>
                <a:spcPct val="0"/>
              </a:spcAft>
            </a:pPr>
            <a:r>
              <a:rPr lang="en-GB" kern="0" dirty="0">
                <a:solidFill>
                  <a:srgbClr val="002756"/>
                </a:solidFill>
                <a:latin typeface="Arial" pitchFamily="34" charset="0"/>
              </a:rPr>
              <a:t>covered</a:t>
            </a:r>
          </a:p>
        </p:txBody>
      </p:sp>
      <p:sp>
        <p:nvSpPr>
          <p:cNvPr id="388102" name="Oval 6"/>
          <p:cNvSpPr>
            <a:spLocks noChangeArrowheads="1"/>
          </p:cNvSpPr>
          <p:nvPr/>
        </p:nvSpPr>
        <p:spPr bwMode="auto">
          <a:xfrm>
            <a:off x="4872038" y="1412777"/>
            <a:ext cx="2952154" cy="936724"/>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Content-coursework/exams</a:t>
            </a:r>
          </a:p>
        </p:txBody>
      </p:sp>
      <p:sp>
        <p:nvSpPr>
          <p:cNvPr id="388103" name="Oval 7"/>
          <p:cNvSpPr>
            <a:spLocks noChangeArrowheads="1"/>
          </p:cNvSpPr>
          <p:nvPr/>
        </p:nvSpPr>
        <p:spPr bwMode="auto">
          <a:xfrm>
            <a:off x="4800601" y="2492375"/>
            <a:ext cx="2735263" cy="93503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Grading Criteria</a:t>
            </a:r>
          </a:p>
        </p:txBody>
      </p:sp>
      <p:sp>
        <p:nvSpPr>
          <p:cNvPr id="388104" name="Oval 8"/>
          <p:cNvSpPr>
            <a:spLocks noChangeArrowheads="1"/>
          </p:cNvSpPr>
          <p:nvPr/>
        </p:nvSpPr>
        <p:spPr bwMode="auto">
          <a:xfrm>
            <a:off x="3287689" y="2204865"/>
            <a:ext cx="1440159" cy="1008111"/>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Learning </a:t>
            </a:r>
          </a:p>
          <a:p>
            <a:pPr algn="ctr" defTabSz="914400" fontAlgn="base">
              <a:spcBef>
                <a:spcPct val="0"/>
              </a:spcBef>
              <a:spcAft>
                <a:spcPct val="0"/>
              </a:spcAft>
            </a:pPr>
            <a:r>
              <a:rPr lang="en-GB" kern="0" dirty="0">
                <a:solidFill>
                  <a:srgbClr val="002756"/>
                </a:solidFill>
                <a:latin typeface="Arial" pitchFamily="34" charset="0"/>
              </a:rPr>
              <a:t>Outcomes</a:t>
            </a:r>
          </a:p>
        </p:txBody>
      </p:sp>
      <p:sp>
        <p:nvSpPr>
          <p:cNvPr id="388105" name="Oval 9"/>
          <p:cNvSpPr>
            <a:spLocks noChangeArrowheads="1"/>
          </p:cNvSpPr>
          <p:nvPr/>
        </p:nvSpPr>
        <p:spPr bwMode="auto">
          <a:xfrm>
            <a:off x="5664201" y="3644900"/>
            <a:ext cx="1008063" cy="4333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Merit</a:t>
            </a:r>
          </a:p>
        </p:txBody>
      </p:sp>
      <p:sp>
        <p:nvSpPr>
          <p:cNvPr id="388106" name="Oval 10"/>
          <p:cNvSpPr>
            <a:spLocks noChangeArrowheads="1"/>
          </p:cNvSpPr>
          <p:nvPr/>
        </p:nvSpPr>
        <p:spPr bwMode="auto">
          <a:xfrm rot="-703046">
            <a:off x="7032626" y="3514725"/>
            <a:ext cx="1057275" cy="4333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Distinction</a:t>
            </a:r>
          </a:p>
        </p:txBody>
      </p:sp>
      <p:sp>
        <p:nvSpPr>
          <p:cNvPr id="388107" name="Oval 11"/>
          <p:cNvSpPr>
            <a:spLocks noChangeArrowheads="1"/>
          </p:cNvSpPr>
          <p:nvPr/>
        </p:nvSpPr>
        <p:spPr bwMode="auto">
          <a:xfrm rot="253204">
            <a:off x="4365626" y="3581400"/>
            <a:ext cx="936625" cy="431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Pass</a:t>
            </a:r>
          </a:p>
        </p:txBody>
      </p:sp>
      <p:cxnSp>
        <p:nvCxnSpPr>
          <p:cNvPr id="388110" name="AutoShape 14"/>
          <p:cNvCxnSpPr>
            <a:cxnSpLocks noChangeShapeType="1"/>
            <a:stCxn id="388107" idx="6"/>
            <a:endCxn id="388105" idx="2"/>
          </p:cNvCxnSpPr>
          <p:nvPr/>
        </p:nvCxnSpPr>
        <p:spPr bwMode="auto">
          <a:xfrm>
            <a:off x="5300664" y="3830638"/>
            <a:ext cx="363537" cy="317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1" name="AutoShape 15"/>
          <p:cNvCxnSpPr>
            <a:cxnSpLocks noChangeShapeType="1"/>
            <a:stCxn id="388105" idx="6"/>
            <a:endCxn id="388106" idx="2"/>
          </p:cNvCxnSpPr>
          <p:nvPr/>
        </p:nvCxnSpPr>
        <p:spPr bwMode="auto">
          <a:xfrm flipV="1">
            <a:off x="6672264" y="3838576"/>
            <a:ext cx="369887" cy="23813"/>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8113" name="AutoShape 17"/>
          <p:cNvSpPr>
            <a:spLocks noChangeArrowheads="1"/>
          </p:cNvSpPr>
          <p:nvPr/>
        </p:nvSpPr>
        <p:spPr bwMode="auto">
          <a:xfrm>
            <a:off x="8401050" y="2133601"/>
            <a:ext cx="1512888" cy="574675"/>
          </a:xfrm>
          <a:prstGeom prst="flowChartProcess">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GB" kern="0" dirty="0">
                <a:solidFill>
                  <a:srgbClr val="002756"/>
                </a:solidFill>
                <a:latin typeface="Arial" pitchFamily="34" charset="0"/>
              </a:rPr>
              <a:t>Unit/course</a:t>
            </a:r>
          </a:p>
          <a:p>
            <a:pPr algn="ctr" defTabSz="914400" fontAlgn="base">
              <a:spcBef>
                <a:spcPct val="0"/>
              </a:spcBef>
              <a:spcAft>
                <a:spcPct val="0"/>
              </a:spcAft>
            </a:pPr>
            <a:r>
              <a:rPr lang="en-GB" kern="0" dirty="0">
                <a:solidFill>
                  <a:srgbClr val="002756"/>
                </a:solidFill>
                <a:latin typeface="Arial" pitchFamily="34" charset="0"/>
              </a:rPr>
              <a:t>Achievement</a:t>
            </a:r>
          </a:p>
        </p:txBody>
      </p:sp>
      <p:cxnSp>
        <p:nvCxnSpPr>
          <p:cNvPr id="388114" name="AutoShape 18"/>
          <p:cNvCxnSpPr>
            <a:cxnSpLocks noChangeShapeType="1"/>
            <a:stCxn id="388103" idx="6"/>
          </p:cNvCxnSpPr>
          <p:nvPr/>
        </p:nvCxnSpPr>
        <p:spPr bwMode="auto">
          <a:xfrm flipV="1">
            <a:off x="7535864" y="2384426"/>
            <a:ext cx="865187" cy="57626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5" name="AutoShape 19"/>
          <p:cNvCxnSpPr>
            <a:cxnSpLocks noChangeShapeType="1"/>
            <a:stCxn id="388101" idx="6"/>
            <a:endCxn id="388104" idx="2"/>
          </p:cNvCxnSpPr>
          <p:nvPr/>
        </p:nvCxnSpPr>
        <p:spPr bwMode="auto">
          <a:xfrm flipV="1">
            <a:off x="3094038" y="2708921"/>
            <a:ext cx="193650" cy="14401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6" name="AutoShape 20"/>
          <p:cNvCxnSpPr>
            <a:cxnSpLocks noChangeShapeType="1"/>
            <a:stCxn id="388104" idx="6"/>
          </p:cNvCxnSpPr>
          <p:nvPr/>
        </p:nvCxnSpPr>
        <p:spPr bwMode="auto">
          <a:xfrm flipV="1">
            <a:off x="4727848" y="2060576"/>
            <a:ext cx="288653" cy="64834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7" name="AutoShape 21"/>
          <p:cNvCxnSpPr>
            <a:cxnSpLocks noChangeShapeType="1"/>
            <a:stCxn id="388104" idx="6"/>
            <a:endCxn id="388103" idx="2"/>
          </p:cNvCxnSpPr>
          <p:nvPr/>
        </p:nvCxnSpPr>
        <p:spPr bwMode="auto">
          <a:xfrm>
            <a:off x="4727848" y="2708920"/>
            <a:ext cx="72753" cy="2509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8" name="AutoShape 22"/>
          <p:cNvCxnSpPr>
            <a:cxnSpLocks noChangeShapeType="1"/>
            <a:stCxn id="388102" idx="4"/>
            <a:endCxn id="388103" idx="0"/>
          </p:cNvCxnSpPr>
          <p:nvPr/>
        </p:nvCxnSpPr>
        <p:spPr bwMode="auto">
          <a:xfrm flipH="1">
            <a:off x="6168233" y="2349501"/>
            <a:ext cx="179883" cy="1428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9" name="AutoShape 23"/>
          <p:cNvCxnSpPr>
            <a:cxnSpLocks noChangeShapeType="1"/>
            <a:stCxn id="388105" idx="0"/>
            <a:endCxn id="388103" idx="4"/>
          </p:cNvCxnSpPr>
          <p:nvPr/>
        </p:nvCxnSpPr>
        <p:spPr bwMode="auto">
          <a:xfrm flipV="1">
            <a:off x="6169025" y="3427414"/>
            <a:ext cx="0" cy="21748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20" name="AutoShape 24"/>
          <p:cNvCxnSpPr>
            <a:cxnSpLocks noChangeShapeType="1"/>
            <a:stCxn id="388107" idx="0"/>
            <a:endCxn id="388103" idx="3"/>
          </p:cNvCxnSpPr>
          <p:nvPr/>
        </p:nvCxnSpPr>
        <p:spPr bwMode="auto">
          <a:xfrm flipV="1">
            <a:off x="4849814" y="3290888"/>
            <a:ext cx="350837" cy="2905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21" name="AutoShape 25"/>
          <p:cNvCxnSpPr>
            <a:cxnSpLocks noChangeShapeType="1"/>
            <a:stCxn id="388106" idx="0"/>
            <a:endCxn id="388103" idx="5"/>
          </p:cNvCxnSpPr>
          <p:nvPr/>
        </p:nvCxnSpPr>
        <p:spPr bwMode="auto">
          <a:xfrm flipH="1" flipV="1">
            <a:off x="7135813" y="3290888"/>
            <a:ext cx="381000" cy="2270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68785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809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809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8809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Achieving your Btec</a:t>
            </a:r>
          </a:p>
        </p:txBody>
      </p:sp>
      <p:sp>
        <p:nvSpPr>
          <p:cNvPr id="3" name="Content Placeholder 2"/>
          <p:cNvSpPr>
            <a:spLocks noGrp="1"/>
          </p:cNvSpPr>
          <p:nvPr>
            <p:ph idx="1"/>
          </p:nvPr>
        </p:nvSpPr>
        <p:spPr/>
        <p:txBody>
          <a:bodyPr>
            <a:normAutofit fontScale="85000" lnSpcReduction="10000"/>
          </a:bodyPr>
          <a:lstStyle/>
          <a:p>
            <a:r>
              <a:rPr lang="en-GB" sz="2400" dirty="0"/>
              <a:t>Your course may be a mixture of internally assessed coursework, externally assessed examinations or placement requirements</a:t>
            </a:r>
          </a:p>
          <a:p>
            <a:r>
              <a:rPr lang="en-GB" sz="2400" dirty="0"/>
              <a:t>To gain achievement you must :-</a:t>
            </a:r>
          </a:p>
          <a:p>
            <a:r>
              <a:rPr lang="en-GB" sz="2400" dirty="0"/>
              <a:t>Pass = All Pass criteria achieved</a:t>
            </a:r>
          </a:p>
          <a:p>
            <a:r>
              <a:rPr lang="en-GB" sz="2400" dirty="0"/>
              <a:t>Merit = All Pass and all Merit criteria achieved</a:t>
            </a:r>
          </a:p>
          <a:p>
            <a:r>
              <a:rPr lang="en-GB" sz="2400" dirty="0"/>
              <a:t>Distinction = All Pass, all Merit and all Distinction criteria achieved</a:t>
            </a:r>
          </a:p>
          <a:p>
            <a:r>
              <a:rPr lang="en-GB" sz="2400" dirty="0"/>
              <a:t>If you do not complete work, units or pass exams your grade will be unclassified</a:t>
            </a:r>
          </a:p>
          <a:p>
            <a:endParaRPr lang="en-GB" dirty="0"/>
          </a:p>
        </p:txBody>
      </p:sp>
    </p:spTree>
    <p:extLst>
      <p:ext uri="{BB962C8B-B14F-4D97-AF65-F5344CB8AC3E}">
        <p14:creationId xmlns:p14="http://schemas.microsoft.com/office/powerpoint/2010/main" val="116822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through operative verbs</a:t>
            </a:r>
          </a:p>
        </p:txBody>
      </p:sp>
      <p:sp>
        <p:nvSpPr>
          <p:cNvPr id="3" name="Content Placeholder 2"/>
          <p:cNvSpPr>
            <a:spLocks noGrp="1"/>
          </p:cNvSpPr>
          <p:nvPr>
            <p:ph idx="1"/>
          </p:nvPr>
        </p:nvSpPr>
        <p:spPr/>
        <p:txBody>
          <a:bodyPr/>
          <a:lstStyle/>
          <a:p>
            <a:r>
              <a:rPr lang="en-GB" dirty="0"/>
              <a:t>Each piece of your work will need to apply to an operative verb. These are command verbs that you must address in your work.</a:t>
            </a:r>
          </a:p>
          <a:p>
            <a:r>
              <a:rPr lang="en-GB" dirty="0"/>
              <a:t>The following slides give you an idea of common operative verbs used in Btec</a:t>
            </a:r>
          </a:p>
          <a:p>
            <a:r>
              <a:rPr lang="en-GB" dirty="0"/>
              <a:t>As you progress through Pass to Merit to Distinction the verbs progress by requiring higher order thinking</a:t>
            </a:r>
          </a:p>
          <a:p>
            <a:r>
              <a:rPr lang="en-GB" dirty="0"/>
              <a:t>For example at Pass level you may be asked to merely describe something, at Merit you may be required to justify something, while to achieve Distinction you may need to analyse or evaluate something</a:t>
            </a:r>
          </a:p>
          <a:p>
            <a:endParaRPr lang="en-GB" dirty="0"/>
          </a:p>
        </p:txBody>
      </p:sp>
    </p:spTree>
    <p:extLst>
      <p:ext uri="{BB962C8B-B14F-4D97-AF65-F5344CB8AC3E}">
        <p14:creationId xmlns:p14="http://schemas.microsoft.com/office/powerpoint/2010/main" val="301112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Pass verbs</a:t>
            </a:r>
            <a:br>
              <a:rPr lang="en-GB" dirty="0"/>
            </a:br>
            <a:endParaRPr lang="en-GB" dirty="0"/>
          </a:p>
        </p:txBody>
      </p:sp>
      <p:sp>
        <p:nvSpPr>
          <p:cNvPr id="3" name="Content Placeholder 2"/>
          <p:cNvSpPr>
            <a:spLocks noGrp="1"/>
          </p:cNvSpPr>
          <p:nvPr>
            <p:ph idx="1"/>
          </p:nvPr>
        </p:nvSpPr>
        <p:spPr>
          <a:xfrm>
            <a:off x="2231136" y="2244436"/>
            <a:ext cx="8698355" cy="4516582"/>
          </a:xfrm>
        </p:spPr>
        <p:txBody>
          <a:bodyPr>
            <a:normAutofit/>
          </a:bodyPr>
          <a:lstStyle/>
          <a:p>
            <a:r>
              <a:rPr lang="en-GB" dirty="0"/>
              <a:t>Describe- Give a clear description that includes all the relevant features - think of it as ‘painting a picture with words’</a:t>
            </a:r>
          </a:p>
          <a:p>
            <a:r>
              <a:rPr lang="en-GB" dirty="0"/>
              <a:t>Define - Clearly explain what a particular term means and give an example, if appropriate, to show what you mean</a:t>
            </a:r>
          </a:p>
          <a:p>
            <a:r>
              <a:rPr lang="en-GB" dirty="0"/>
              <a:t>Explain -Set out in detail the meaning of something, with reasons. More difficult than describe or list, so it can help to give an example to show what you mean. Start by introducing the topic then give the ‘how’ or ‘why’</a:t>
            </a:r>
          </a:p>
          <a:p>
            <a:r>
              <a:rPr lang="en-GB" dirty="0"/>
              <a:t>Identify - Point out or choose the right one or give a list of the main features</a:t>
            </a:r>
          </a:p>
          <a:p>
            <a:r>
              <a:rPr lang="en-GB" dirty="0"/>
              <a:t>Illustrate - Include examples or a diagram to show what you mean</a:t>
            </a:r>
          </a:p>
          <a:p>
            <a:r>
              <a:rPr lang="en-GB" dirty="0"/>
              <a:t>Interpret -Define or explain the meaning of something</a:t>
            </a:r>
          </a:p>
          <a:p>
            <a:r>
              <a:rPr lang="en-GB" dirty="0"/>
              <a:t>List - Provide the information in a list, rather than in continuous writing</a:t>
            </a:r>
          </a:p>
          <a:p>
            <a:r>
              <a:rPr lang="en-GB" dirty="0"/>
              <a:t>Summarise -Write down or articulate briefly the main points or essential features</a:t>
            </a:r>
          </a:p>
          <a:p>
            <a:endParaRPr lang="en-GB" dirty="0"/>
          </a:p>
        </p:txBody>
      </p:sp>
    </p:spTree>
    <p:extLst>
      <p:ext uri="{BB962C8B-B14F-4D97-AF65-F5344CB8AC3E}">
        <p14:creationId xmlns:p14="http://schemas.microsoft.com/office/powerpoint/2010/main" val="43839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Merit verbs</a:t>
            </a:r>
          </a:p>
        </p:txBody>
      </p:sp>
      <p:sp>
        <p:nvSpPr>
          <p:cNvPr id="3" name="Content Placeholder 2"/>
          <p:cNvSpPr>
            <a:spLocks noGrp="1"/>
          </p:cNvSpPr>
          <p:nvPr>
            <p:ph idx="1"/>
          </p:nvPr>
        </p:nvSpPr>
        <p:spPr/>
        <p:txBody>
          <a:bodyPr>
            <a:normAutofit fontScale="92500" lnSpcReduction="10000"/>
          </a:bodyPr>
          <a:lstStyle/>
          <a:p>
            <a:r>
              <a:rPr lang="en-GB" dirty="0"/>
              <a:t>Assess -Give careful consideration to all the factors or events that apply and identify which are the most important or relevant</a:t>
            </a:r>
          </a:p>
          <a:p>
            <a:r>
              <a:rPr lang="en-GB" dirty="0"/>
              <a:t>Compare/Contrast - Identify the main factors that apply in two or more situations and explain the similarities and differences or advantages and disadvantages</a:t>
            </a:r>
          </a:p>
          <a:p>
            <a:r>
              <a:rPr lang="en-GB" dirty="0"/>
              <a:t>Demonstrate - Provide several relevant examples or related evidence which clearly support the arguments you are making. This may include showing practical skills</a:t>
            </a:r>
          </a:p>
          <a:p>
            <a:r>
              <a:rPr lang="en-GB" dirty="0"/>
              <a:t>Explain in detail - Provide details and give reasons and/or evidence to clearly support the argument you are making</a:t>
            </a:r>
          </a:p>
          <a:p>
            <a:r>
              <a:rPr lang="en-GB" dirty="0"/>
              <a:t>Justify How/Why - Give reasons or evidence to support your opinion or view to show how you arrived at these conclusions</a:t>
            </a:r>
          </a:p>
          <a:p>
            <a:endParaRPr lang="en-GB" dirty="0"/>
          </a:p>
        </p:txBody>
      </p:sp>
    </p:spTree>
    <p:extLst>
      <p:ext uri="{BB962C8B-B14F-4D97-AF65-F5344CB8AC3E}">
        <p14:creationId xmlns:p14="http://schemas.microsoft.com/office/powerpoint/2010/main" val="144445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Distinction verbs</a:t>
            </a:r>
          </a:p>
        </p:txBody>
      </p:sp>
      <p:sp>
        <p:nvSpPr>
          <p:cNvPr id="3" name="Content Placeholder 2"/>
          <p:cNvSpPr>
            <a:spLocks noGrp="1"/>
          </p:cNvSpPr>
          <p:nvPr>
            <p:ph idx="1"/>
          </p:nvPr>
        </p:nvSpPr>
        <p:spPr/>
        <p:txBody>
          <a:bodyPr>
            <a:normAutofit fontScale="85000" lnSpcReduction="10000"/>
          </a:bodyPr>
          <a:lstStyle/>
          <a:p>
            <a:r>
              <a:rPr lang="en-GB" dirty="0"/>
              <a:t>Analyse - Identify separate factors, say how they are related and how each one contributes to the topic</a:t>
            </a:r>
          </a:p>
          <a:p>
            <a:r>
              <a:rPr lang="en-GB" dirty="0"/>
              <a:t>Criticise - Review a topic or issue objectively and weigh up both positive and negative points before making a decision</a:t>
            </a:r>
          </a:p>
          <a:p>
            <a:r>
              <a:rPr lang="en-GB" dirty="0"/>
              <a:t>Draw conclusions - Use the evidence you have provided to reach a reasoned judgement</a:t>
            </a:r>
          </a:p>
          <a:p>
            <a:r>
              <a:rPr lang="en-GB" dirty="0"/>
              <a:t>Evaluate - Review the information then bring it together to form a conclusion. Give</a:t>
            </a:r>
          </a:p>
          <a:p>
            <a:r>
              <a:rPr lang="en-GB" dirty="0"/>
              <a:t>evidence for each of your views or statements</a:t>
            </a:r>
          </a:p>
          <a:p>
            <a:r>
              <a:rPr lang="en-GB" dirty="0"/>
              <a:t>Evaluate critically-  Decide the degree to which a statement is true or the importance or value of something by reviewing the information. Include precise and detailed information and assess possible alternatives, bearing in mind their strengths and weaknesses if they were applied instead</a:t>
            </a:r>
          </a:p>
          <a:p>
            <a:endParaRPr lang="en-GB" dirty="0"/>
          </a:p>
        </p:txBody>
      </p:sp>
    </p:spTree>
    <p:extLst>
      <p:ext uri="{BB962C8B-B14F-4D97-AF65-F5344CB8AC3E}">
        <p14:creationId xmlns:p14="http://schemas.microsoft.com/office/powerpoint/2010/main" val="331249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r>
              <a:rPr lang="en-US" dirty="0"/>
              <a:t>Internal Verification of your Work</a:t>
            </a:r>
          </a:p>
        </p:txBody>
      </p:sp>
      <p:sp>
        <p:nvSpPr>
          <p:cNvPr id="406531" name="Rectangle 3"/>
          <p:cNvSpPr>
            <a:spLocks noGrp="1" noChangeArrowheads="1"/>
          </p:cNvSpPr>
          <p:nvPr>
            <p:ph idx="1"/>
          </p:nvPr>
        </p:nvSpPr>
        <p:spPr/>
        <p:txBody>
          <a:bodyPr>
            <a:normAutofit/>
          </a:bodyPr>
          <a:lstStyle/>
          <a:p>
            <a:endParaRPr lang="en-US" dirty="0"/>
          </a:p>
          <a:p>
            <a:r>
              <a:rPr lang="en-US" dirty="0"/>
              <a:t>After your work has been marked by your teacher, to ensure marking is accurate and consistent and to safeguard your result, your assessed work may be internally verified (checked) by another member of staff</a:t>
            </a:r>
          </a:p>
          <a:p>
            <a:r>
              <a:rPr lang="en-US" dirty="0"/>
              <a:t>This is the reason you must include an Assessment Decision Form along with a front Assessment Feedback From with your completed coursework</a:t>
            </a:r>
          </a:p>
          <a:p>
            <a:r>
              <a:rPr lang="en-US" dirty="0"/>
              <a:t>Once safely achieved your completed coursework must not go home and will be safely stored by your subject teachers until your course is finished </a:t>
            </a:r>
          </a:p>
          <a:p>
            <a:endParaRPr lang="en-US" dirty="0"/>
          </a:p>
        </p:txBody>
      </p:sp>
      <p:sp>
        <p:nvSpPr>
          <p:cNvPr id="4" name="Slide Number Placeholder 3"/>
          <p:cNvSpPr>
            <a:spLocks noGrp="1"/>
          </p:cNvSpPr>
          <p:nvPr>
            <p:ph type="sldNum" sz="quarter" idx="12"/>
          </p:nvPr>
        </p:nvSpPr>
        <p:spPr/>
        <p:txBody>
          <a:bodyPr/>
          <a:lstStyle/>
          <a:p>
            <a:r>
              <a:rPr lang="en-GB" dirty="0"/>
              <a:t>Slide </a:t>
            </a:r>
            <a:fld id="{29908D79-85E2-42B3-99B5-9DEB2C985239}" type="slidenum">
              <a:rPr lang="en-GB"/>
              <a:pPr/>
              <a:t>12</a:t>
            </a:fld>
            <a:endParaRPr lang="en-GB" dirty="0"/>
          </a:p>
        </p:txBody>
      </p:sp>
    </p:spTree>
    <p:extLst>
      <p:ext uri="{BB962C8B-B14F-4D97-AF65-F5344CB8AC3E}">
        <p14:creationId xmlns:p14="http://schemas.microsoft.com/office/powerpoint/2010/main" val="261668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6530"/>
                                        </p:tgtEl>
                                        <p:attrNameLst>
                                          <p:attrName>style.visibility</p:attrName>
                                        </p:attrNameLst>
                                      </p:cBhvr>
                                      <p:to>
                                        <p:strVal val="visible"/>
                                      </p:to>
                                    </p:set>
                                    <p:anim calcmode="lin" valueType="num">
                                      <p:cBhvr additive="base">
                                        <p:cTn id="7" dur="500" fill="hold"/>
                                        <p:tgtEl>
                                          <p:spTgt spid="406530"/>
                                        </p:tgtEl>
                                        <p:attrNameLst>
                                          <p:attrName>ppt_x</p:attrName>
                                        </p:attrNameLst>
                                      </p:cBhvr>
                                      <p:tavLst>
                                        <p:tav tm="0">
                                          <p:val>
                                            <p:strVal val="#ppt_x"/>
                                          </p:val>
                                        </p:tav>
                                        <p:tav tm="100000">
                                          <p:val>
                                            <p:strVal val="#ppt_x"/>
                                          </p:val>
                                        </p:tav>
                                      </p:tavLst>
                                    </p:anim>
                                    <p:anim calcmode="lin" valueType="num">
                                      <p:cBhvr additive="base">
                                        <p:cTn id="8" dur="500" fill="hold"/>
                                        <p:tgtEl>
                                          <p:spTgt spid="4065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653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653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6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animBg="1"/>
      <p:bldP spid="40653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br>
            <a:r>
              <a:rPr lang="en-GB" b="1" dirty="0"/>
              <a:t>Plagiarism</a:t>
            </a:r>
            <a:br>
              <a:rPr lang="en-GB" dirty="0"/>
            </a:br>
            <a:endParaRPr lang="en-GB" dirty="0"/>
          </a:p>
        </p:txBody>
      </p:sp>
      <p:sp>
        <p:nvSpPr>
          <p:cNvPr id="3" name="Content Placeholder 2"/>
          <p:cNvSpPr>
            <a:spLocks noGrp="1"/>
          </p:cNvSpPr>
          <p:nvPr>
            <p:ph idx="1"/>
          </p:nvPr>
        </p:nvSpPr>
        <p:spPr>
          <a:xfrm>
            <a:off x="822036" y="2382982"/>
            <a:ext cx="10224655" cy="3897745"/>
          </a:xfrm>
        </p:spPr>
        <p:txBody>
          <a:bodyPr>
            <a:normAutofit fontScale="25000" lnSpcReduction="20000"/>
          </a:bodyPr>
          <a:lstStyle/>
          <a:p>
            <a:r>
              <a:rPr lang="en-GB" sz="9600" dirty="0">
                <a:ea typeface="Times New Roman"/>
                <a:cs typeface="Times New Roman"/>
              </a:rPr>
              <a:t>Plagiarism is the dishonest presentation of the work of others as if it were your own</a:t>
            </a:r>
          </a:p>
          <a:p>
            <a:r>
              <a:rPr lang="en-GB" sz="9600" dirty="0">
                <a:ea typeface="Times New Roman"/>
                <a:cs typeface="Times New Roman"/>
              </a:rPr>
              <a:t>Copying directly from any source and not referencing appropriately will be considered plagiarism</a:t>
            </a:r>
          </a:p>
          <a:p>
            <a:pPr marL="0" indent="0">
              <a:tabLst>
                <a:tab pos="457200" algn="l"/>
              </a:tabLst>
            </a:pPr>
            <a:r>
              <a:rPr lang="en-GB" sz="9600" dirty="0">
                <a:ea typeface="Times New Roman"/>
                <a:cs typeface="Times New Roman"/>
              </a:rPr>
              <a:t>Work submitted by you must be in their own words with exception only for references in the text which must be acknowledged both in references and bibliography</a:t>
            </a:r>
          </a:p>
          <a:p>
            <a:pPr marL="0" indent="0">
              <a:tabLst>
                <a:tab pos="457200" algn="l"/>
              </a:tabLst>
            </a:pPr>
            <a:endParaRPr lang="en-GB" sz="9600" dirty="0">
              <a:ea typeface="Times New Roman"/>
              <a:cs typeface="Times New Roman"/>
            </a:endParaRPr>
          </a:p>
          <a:p>
            <a:r>
              <a:rPr lang="en-GB" sz="9600" dirty="0">
                <a:ea typeface="Times New Roman"/>
                <a:cs typeface="Times New Roman"/>
              </a:rPr>
              <a:t>Any student found to plagiarise their work will be referred and you will be asked to restart the relevant piece of work </a:t>
            </a:r>
            <a:r>
              <a:rPr lang="en-GB" sz="7200" dirty="0">
                <a:ea typeface="Times New Roman"/>
                <a:cs typeface="Times New Roman"/>
              </a:rPr>
              <a:t> </a:t>
            </a:r>
          </a:p>
          <a:p>
            <a:endParaRPr lang="en-GB" dirty="0"/>
          </a:p>
        </p:txBody>
      </p:sp>
    </p:spTree>
    <p:extLst>
      <p:ext uri="{BB962C8B-B14F-4D97-AF65-F5344CB8AC3E}">
        <p14:creationId xmlns:p14="http://schemas.microsoft.com/office/powerpoint/2010/main" val="236366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857250"/>
            <a:ext cx="13716000" cy="8572500"/>
          </a:xfrm>
          <a:prstGeom prst="rect">
            <a:avLst/>
          </a:prstGeom>
        </p:spPr>
      </p:pic>
    </p:spTree>
    <p:extLst>
      <p:ext uri="{BB962C8B-B14F-4D97-AF65-F5344CB8AC3E}">
        <p14:creationId xmlns:p14="http://schemas.microsoft.com/office/powerpoint/2010/main" val="47003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162C4-3224-40C3-B909-C7C543D0B9E7}"/>
              </a:ext>
            </a:extLst>
          </p:cNvPr>
          <p:cNvSpPr>
            <a:spLocks noGrp="1"/>
          </p:cNvSpPr>
          <p:nvPr>
            <p:ph type="title"/>
          </p:nvPr>
        </p:nvSpPr>
        <p:spPr/>
        <p:txBody>
          <a:bodyPr/>
          <a:lstStyle/>
          <a:p>
            <a:r>
              <a:rPr lang="en-GB" dirty="0"/>
              <a:t>Top tips</a:t>
            </a:r>
          </a:p>
        </p:txBody>
      </p:sp>
      <p:sp>
        <p:nvSpPr>
          <p:cNvPr id="3" name="Content Placeholder 2">
            <a:extLst>
              <a:ext uri="{FF2B5EF4-FFF2-40B4-BE49-F238E27FC236}">
                <a16:creationId xmlns:a16="http://schemas.microsoft.com/office/drawing/2014/main" id="{8C1BB871-83A8-4179-888B-D71776C5B1F6}"/>
              </a:ext>
            </a:extLst>
          </p:cNvPr>
          <p:cNvSpPr>
            <a:spLocks noGrp="1"/>
          </p:cNvSpPr>
          <p:nvPr>
            <p:ph idx="1"/>
          </p:nvPr>
        </p:nvSpPr>
        <p:spPr/>
        <p:txBody>
          <a:bodyPr/>
          <a:lstStyle/>
          <a:p>
            <a:r>
              <a:rPr lang="en-GB" sz="2400" dirty="0"/>
              <a:t>Start work on your coursework straight away</a:t>
            </a:r>
          </a:p>
          <a:p>
            <a:r>
              <a:rPr lang="en-GB" sz="2400" dirty="0"/>
              <a:t>Revise for your exam every week even though it seems a long way off, there is a lot of content you need to cover</a:t>
            </a:r>
          </a:p>
          <a:p>
            <a:r>
              <a:rPr lang="en-GB" sz="2400" dirty="0"/>
              <a:t>Ask if you need help</a:t>
            </a:r>
          </a:p>
          <a:p>
            <a:r>
              <a:rPr lang="en-GB" sz="2400" dirty="0"/>
              <a:t>Good luck and enjoy!</a:t>
            </a:r>
          </a:p>
          <a:p>
            <a:endParaRPr lang="en-GB" dirty="0"/>
          </a:p>
        </p:txBody>
      </p:sp>
    </p:spTree>
    <p:extLst>
      <p:ext uri="{BB962C8B-B14F-4D97-AF65-F5344CB8AC3E}">
        <p14:creationId xmlns:p14="http://schemas.microsoft.com/office/powerpoint/2010/main" val="79843969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82</TotalTime>
  <Words>1094</Words>
  <Application>Microsoft Office PowerPoint</Application>
  <PresentationFormat>Widescreen</PresentationFormat>
  <Paragraphs>97</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Gill Sans MT</vt:lpstr>
      <vt:lpstr>Times New Roman</vt:lpstr>
      <vt:lpstr>Parcel</vt:lpstr>
      <vt:lpstr>Welcome to your new course</vt:lpstr>
      <vt:lpstr>What is this course? Btec level 3 DIPLOMA in Health &amp; Social Care</vt:lpstr>
      <vt:lpstr>What is this course? Btec level 3 Extended Certificate  in Health &amp; Social Care</vt:lpstr>
      <vt:lpstr>Success in Health &amp; Social Care</vt:lpstr>
      <vt:lpstr>EXAMPLES OF Student success in  HEALTH &amp; SOCIAL CARE </vt:lpstr>
      <vt:lpstr>What does a btec look like?</vt:lpstr>
      <vt:lpstr>Achieving your Btec</vt:lpstr>
      <vt:lpstr>Assessment through operative verbs</vt:lpstr>
      <vt:lpstr>EXAMPLES OF Pass verbs </vt:lpstr>
      <vt:lpstr>EXAMPLES OF Merit verbs</vt:lpstr>
      <vt:lpstr>EXAMPLES OF Distinction verbs</vt:lpstr>
      <vt:lpstr>Internal Verification of your Work</vt:lpstr>
      <vt:lpstr> Plagiarism </vt:lpstr>
      <vt:lpstr>PowerPoint Presentation</vt:lpstr>
      <vt:lpstr>Top tips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your new course</dc:title>
  <dc:creator>james webster</dc:creator>
  <cp:lastModifiedBy>SWebsterC</cp:lastModifiedBy>
  <cp:revision>18</cp:revision>
  <dcterms:created xsi:type="dcterms:W3CDTF">2016-08-26T05:25:02Z</dcterms:created>
  <dcterms:modified xsi:type="dcterms:W3CDTF">2021-06-22T08:02:46Z</dcterms:modified>
</cp:coreProperties>
</file>