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76" r:id="rId4"/>
    <p:sldId id="258" r:id="rId5"/>
    <p:sldId id="259" r:id="rId6"/>
    <p:sldId id="265" r:id="rId7"/>
    <p:sldId id="260" r:id="rId8"/>
    <p:sldId id="262" r:id="rId9"/>
    <p:sldId id="267" r:id="rId10"/>
    <p:sldId id="268" r:id="rId11"/>
    <p:sldId id="266" r:id="rId12"/>
    <p:sldId id="271" r:id="rId13"/>
    <p:sldId id="272" r:id="rId14"/>
    <p:sldId id="269" r:id="rId15"/>
    <p:sldId id="275" r:id="rId16"/>
    <p:sldId id="261" r:id="rId17"/>
    <p:sldId id="263" r:id="rId18"/>
    <p:sldId id="274" r:id="rId19"/>
    <p:sldId id="27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74D66F-D30B-4230-B74C-67DEC0B0F6DB}" type="datetimeFigureOut">
              <a:rPr lang="en-GB" smtClean="0"/>
              <a:t>22/06/2021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DC9730-7760-45EB-8B20-E48C352B1492}" type="slidenum">
              <a:rPr lang="en-GB" smtClean="0"/>
              <a:t>‹#›</a:t>
            </a:fld>
            <a:endParaRPr lang="en-GB"/>
          </a:p>
        </p:txBody>
      </p:sp>
    </p:spTree>
    <p:extLst>
      <p:ext uri="{BB962C8B-B14F-4D97-AF65-F5344CB8AC3E}">
        <p14:creationId xmlns:p14="http://schemas.microsoft.com/office/powerpoint/2010/main" val="9635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44949C1-FEBA-4DC1-8FF3-44EBFCAB2369}" type="slidenum">
              <a:rPr lang="en-GB">
                <a:solidFill>
                  <a:prstClr val="black"/>
                </a:solidFill>
              </a:rPr>
              <a:pPr/>
              <a:t>9</a:t>
            </a:fld>
            <a:endParaRPr lang="en-GB" dirty="0">
              <a:solidFill>
                <a:prstClr val="black"/>
              </a:solidFill>
            </a:endParaRPr>
          </a:p>
        </p:txBody>
      </p:sp>
      <p:sp>
        <p:nvSpPr>
          <p:cNvPr id="389122" name="Rectangle 2"/>
          <p:cNvSpPr>
            <a:spLocks noGrp="1" noRot="1" noChangeAspect="1" noChangeArrowheads="1" noTextEdit="1"/>
          </p:cNvSpPr>
          <p:nvPr>
            <p:ph type="sldImg"/>
          </p:nvPr>
        </p:nvSpPr>
        <p:spPr>
          <a:ln/>
        </p:spPr>
      </p:sp>
      <p:sp>
        <p:nvSpPr>
          <p:cNvPr id="389123" name="Rectangle 3"/>
          <p:cNvSpPr>
            <a:spLocks noGrp="1" noChangeArrowheads="1"/>
          </p:cNvSpPr>
          <p:nvPr>
            <p:ph type="body" idx="1"/>
          </p:nvPr>
        </p:nvSpPr>
        <p:spPr>
          <a:xfrm>
            <a:off x="686291" y="4343401"/>
            <a:ext cx="5485420" cy="4114800"/>
          </a:xfrm>
        </p:spPr>
        <p:txBody>
          <a:bodyPr/>
          <a:lstStyle/>
          <a:p>
            <a:endParaRPr lang="en-GB" sz="10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D6B5421-7C00-4F91-AC91-827D221610BB}" type="slidenum">
              <a:rPr lang="en-GB"/>
              <a:pPr/>
              <a:t>10</a:t>
            </a:fld>
            <a:endParaRPr lang="en-GB" dirty="0"/>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endParaRPr lang="en-GB" dirty="0"/>
          </a:p>
          <a:p>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1814FA-FD1C-4B79-8DEB-57894D3D8F46}" type="datetimeFigureOut">
              <a:rPr lang="en-GB" smtClean="0"/>
              <a:t>22/06/2021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334C3-440C-4409-90D4-55B4D28F9C0E}"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1814FA-FD1C-4B79-8DEB-57894D3D8F46}" type="datetimeFigureOut">
              <a:rPr lang="en-GB" smtClean="0"/>
              <a:t>22/06/2021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334C3-440C-4409-90D4-55B4D28F9C0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1814FA-FD1C-4B79-8DEB-57894D3D8F46}" type="datetimeFigureOut">
              <a:rPr lang="en-GB" smtClean="0"/>
              <a:t>22/06/2021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334C3-440C-4409-90D4-55B4D28F9C0E}"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1814FA-FD1C-4B79-8DEB-57894D3D8F46}" type="datetimeFigureOut">
              <a:rPr lang="en-GB" smtClean="0"/>
              <a:t>22/06/2021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C334C3-440C-4409-90D4-55B4D28F9C0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1814FA-FD1C-4B79-8DEB-57894D3D8F46}" type="datetimeFigureOut">
              <a:rPr lang="en-GB" smtClean="0"/>
              <a:t>22/06/2021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C334C3-440C-4409-90D4-55B4D28F9C0E}"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1814FA-FD1C-4B79-8DEB-57894D3D8F46}" type="datetimeFigureOut">
              <a:rPr lang="en-GB" smtClean="0"/>
              <a:t>22/06/2021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C334C3-440C-4409-90D4-55B4D28F9C0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14FA-FD1C-4B79-8DEB-57894D3D8F46}" type="datetimeFigureOut">
              <a:rPr lang="en-GB" smtClean="0"/>
              <a:t>22/06/2021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C334C3-440C-4409-90D4-55B4D28F9C0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1814FA-FD1C-4B79-8DEB-57894D3D8F46}" type="datetimeFigureOut">
              <a:rPr lang="en-GB" smtClean="0"/>
              <a:t>22/06/2021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C334C3-440C-4409-90D4-55B4D28F9C0E}"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1814FA-FD1C-4B79-8DEB-57894D3D8F46}" type="datetimeFigureOut">
              <a:rPr lang="en-GB" smtClean="0"/>
              <a:t>22/06/2021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C334C3-440C-4409-90D4-55B4D28F9C0E}"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1814FA-FD1C-4B79-8DEB-57894D3D8F46}" type="datetimeFigureOut">
              <a:rPr lang="en-GB" smtClean="0"/>
              <a:t>22/06/2021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334C3-440C-4409-90D4-55B4D28F9C0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1814FA-FD1C-4B79-8DEB-57894D3D8F46}" type="datetimeFigureOut">
              <a:rPr lang="en-GB" smtClean="0"/>
              <a:t>22/06/2021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334C3-440C-4409-90D4-55B4D28F9C0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371814FA-FD1C-4B79-8DEB-57894D3D8F46}" type="datetimeFigureOut">
              <a:rPr lang="en-GB" smtClean="0"/>
              <a:t>22/06/2021</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3AC334C3-440C-4409-90D4-55B4D28F9C0E}"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hrisbamidele.wordpress.com/2014/12/22/turning-potential-into-real-success/"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Welcome</a:t>
            </a:r>
          </a:p>
        </p:txBody>
      </p:sp>
      <p:sp>
        <p:nvSpPr>
          <p:cNvPr id="3" name="Subtitle 2"/>
          <p:cNvSpPr>
            <a:spLocks noGrp="1"/>
          </p:cNvSpPr>
          <p:nvPr>
            <p:ph type="subTitle" idx="1"/>
          </p:nvPr>
        </p:nvSpPr>
        <p:spPr/>
        <p:txBody>
          <a:bodyPr>
            <a:noAutofit/>
          </a:bodyPr>
          <a:lstStyle/>
          <a:p>
            <a:r>
              <a:rPr lang="en-GB" sz="2800" dirty="0"/>
              <a:t>Pearson BTEC Level 3 National Diploma/Extended Certificate in Children’s Play, Learning and Development</a:t>
            </a:r>
          </a:p>
        </p:txBody>
      </p:sp>
    </p:spTree>
    <p:extLst>
      <p:ext uri="{BB962C8B-B14F-4D97-AF65-F5344CB8AC3E}">
        <p14:creationId xmlns:p14="http://schemas.microsoft.com/office/powerpoint/2010/main" val="219637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Btec’s</a:t>
            </a:r>
            <a:r>
              <a:rPr lang="en-GB" dirty="0"/>
              <a:t> </a:t>
            </a:r>
          </a:p>
        </p:txBody>
      </p:sp>
      <p:sp>
        <p:nvSpPr>
          <p:cNvPr id="3" name="Content Placeholder 2"/>
          <p:cNvSpPr>
            <a:spLocks noGrp="1"/>
          </p:cNvSpPr>
          <p:nvPr>
            <p:ph idx="1"/>
          </p:nvPr>
        </p:nvSpPr>
        <p:spPr/>
        <p:txBody>
          <a:bodyPr/>
          <a:lstStyle/>
          <a:p>
            <a:r>
              <a:rPr lang="en-GB" dirty="0"/>
              <a:t>BTEC Nationals are widely recognised by industry and higher education as the signature vocational qualification at Level 3. </a:t>
            </a:r>
          </a:p>
          <a:p>
            <a:r>
              <a:rPr lang="en-GB" dirty="0"/>
              <a:t>They provide progression to the workplace either directly or via study at a higher level. </a:t>
            </a:r>
          </a:p>
          <a:p>
            <a:r>
              <a:rPr lang="en-GB" dirty="0"/>
              <a:t>Proof comes from </a:t>
            </a:r>
            <a:r>
              <a:rPr lang="en-GB" dirty="0" err="1"/>
              <a:t>YouGov</a:t>
            </a:r>
            <a:r>
              <a:rPr lang="en-GB" dirty="0"/>
              <a:t> research, which shows that 62% of large companies have recruited employees with BTEC qualifications. </a:t>
            </a:r>
          </a:p>
          <a:p>
            <a:r>
              <a:rPr lang="en-GB" dirty="0"/>
              <a:t>Well over 100,000 BTEC students apply to UK universities every year</a:t>
            </a:r>
          </a:p>
        </p:txBody>
      </p:sp>
    </p:spTree>
    <p:extLst>
      <p:ext uri="{BB962C8B-B14F-4D97-AF65-F5344CB8AC3E}">
        <p14:creationId xmlns:p14="http://schemas.microsoft.com/office/powerpoint/2010/main" val="252084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0516-8D9C-4DB3-A1FD-AF02FF2F9AEC}"/>
              </a:ext>
            </a:extLst>
          </p:cNvPr>
          <p:cNvSpPr>
            <a:spLocks noGrp="1"/>
          </p:cNvSpPr>
          <p:nvPr>
            <p:ph type="title"/>
          </p:nvPr>
        </p:nvSpPr>
        <p:spPr/>
        <p:txBody>
          <a:bodyPr/>
          <a:lstStyle/>
          <a:p>
            <a:r>
              <a:rPr lang="en-GB" dirty="0"/>
              <a:t>Our success</a:t>
            </a:r>
          </a:p>
        </p:txBody>
      </p:sp>
      <p:sp>
        <p:nvSpPr>
          <p:cNvPr id="3" name="Content Placeholder 2">
            <a:extLst>
              <a:ext uri="{FF2B5EF4-FFF2-40B4-BE49-F238E27FC236}">
                <a16:creationId xmlns:a16="http://schemas.microsoft.com/office/drawing/2014/main" id="{0279BF56-F726-4D1A-98CD-A1CC24D59E46}"/>
              </a:ext>
            </a:extLst>
          </p:cNvPr>
          <p:cNvSpPr>
            <a:spLocks noGrp="1"/>
          </p:cNvSpPr>
          <p:nvPr>
            <p:ph idx="1"/>
          </p:nvPr>
        </p:nvSpPr>
        <p:spPr/>
        <p:txBody>
          <a:bodyPr/>
          <a:lstStyle/>
          <a:p>
            <a:r>
              <a:rPr lang="en-GB" dirty="0"/>
              <a:t>We have a very successful record in this department with every student passing the course since we started it</a:t>
            </a:r>
          </a:p>
          <a:p>
            <a:r>
              <a:rPr lang="en-GB" dirty="0"/>
              <a:t>Almost every student has also achieved above their target minimum grade too!</a:t>
            </a:r>
          </a:p>
          <a:p>
            <a:r>
              <a:rPr lang="en-GB" dirty="0"/>
              <a:t>This has been achieved with hard work and total commitment from staff and students</a:t>
            </a:r>
          </a:p>
        </p:txBody>
      </p:sp>
      <p:pic>
        <p:nvPicPr>
          <p:cNvPr id="7" name="Picture 6">
            <a:extLst>
              <a:ext uri="{FF2B5EF4-FFF2-40B4-BE49-F238E27FC236}">
                <a16:creationId xmlns:a16="http://schemas.microsoft.com/office/drawing/2014/main" id="{BBE9C0B3-9EFF-4517-BE2B-C95C07F752C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52120" y="3933056"/>
            <a:ext cx="2835399" cy="2433288"/>
          </a:xfrm>
          <a:prstGeom prst="rect">
            <a:avLst/>
          </a:prstGeom>
        </p:spPr>
      </p:pic>
    </p:spTree>
    <p:extLst>
      <p:ext uri="{BB962C8B-B14F-4D97-AF65-F5344CB8AC3E}">
        <p14:creationId xmlns:p14="http://schemas.microsoft.com/office/powerpoint/2010/main" val="23397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sz="2800" dirty="0"/>
              <a:t>So whether you decide to study further, go on to work or an apprenticeship, or set up your own business – your BTEC National will be your passport to success in the next stage of your life.</a:t>
            </a:r>
          </a:p>
          <a:p>
            <a:endParaRPr lang="en-GB" sz="2800" dirty="0"/>
          </a:p>
          <a:p>
            <a:r>
              <a:rPr lang="en-GB" sz="2800" dirty="0"/>
              <a:t>Good luck, and we hope you enjoy your course</a:t>
            </a:r>
          </a:p>
        </p:txBody>
      </p:sp>
    </p:spTree>
    <p:extLst>
      <p:ext uri="{BB962C8B-B14F-4D97-AF65-F5344CB8AC3E}">
        <p14:creationId xmlns:p14="http://schemas.microsoft.com/office/powerpoint/2010/main" val="380773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82880" lvl="0" indent="-182880">
              <a:spcBef>
                <a:spcPct val="20000"/>
              </a:spcBef>
            </a:pPr>
            <a:r>
              <a:rPr lang="en-GB" sz="2200" b="1" spc="0" dirty="0">
                <a:solidFill>
                  <a:srgbClr val="FF0000"/>
                </a:solidFill>
                <a:latin typeface="Verdana"/>
                <a:ea typeface="+mn-ea"/>
                <a:cs typeface="+mn-cs"/>
              </a:rPr>
              <a:t>Pearson BTEC National Diploma in Children’s Play, Learning and Development (Early Years Educator)</a:t>
            </a:r>
            <a:br>
              <a:rPr lang="en-GB" sz="1700" b="1" spc="0" dirty="0">
                <a:solidFill>
                  <a:srgbClr val="FF0000"/>
                </a:solidFill>
                <a:latin typeface="Verdana"/>
                <a:ea typeface="+mn-ea"/>
                <a:cs typeface="+mn-cs"/>
              </a:rPr>
            </a:br>
            <a:endParaRPr lang="en-GB" dirty="0"/>
          </a:p>
        </p:txBody>
      </p:sp>
      <p:sp>
        <p:nvSpPr>
          <p:cNvPr id="3" name="Content Placeholder 2"/>
          <p:cNvSpPr>
            <a:spLocks noGrp="1"/>
          </p:cNvSpPr>
          <p:nvPr>
            <p:ph idx="1"/>
          </p:nvPr>
        </p:nvSpPr>
        <p:spPr/>
        <p:txBody>
          <a:bodyPr>
            <a:normAutofit/>
          </a:bodyPr>
          <a:lstStyle/>
          <a:p>
            <a:r>
              <a:rPr lang="en-GB" dirty="0">
                <a:solidFill>
                  <a:srgbClr val="000000"/>
                </a:solidFill>
                <a:latin typeface="Verdana"/>
              </a:rPr>
              <a:t>We are offering a double or single qualification </a:t>
            </a:r>
          </a:p>
          <a:p>
            <a:endParaRPr lang="en-GB" dirty="0">
              <a:solidFill>
                <a:srgbClr val="000000"/>
              </a:solidFill>
              <a:latin typeface="Verdana"/>
            </a:endParaRPr>
          </a:p>
          <a:p>
            <a:r>
              <a:rPr lang="en-GB" dirty="0">
                <a:solidFill>
                  <a:srgbClr val="000000"/>
                </a:solidFill>
                <a:latin typeface="Verdana"/>
              </a:rPr>
              <a:t>Two-year, full-time course that meets entry requirements in its own right for learners who want to progress to employment in early year educator roles</a:t>
            </a:r>
          </a:p>
          <a:p>
            <a:r>
              <a:rPr lang="en-GB" dirty="0">
                <a:solidFill>
                  <a:srgbClr val="000000"/>
                </a:solidFill>
                <a:latin typeface="Verdana"/>
              </a:rPr>
              <a:t>Or to progress to university</a:t>
            </a:r>
            <a:endParaRPr lang="en-GB" dirty="0"/>
          </a:p>
        </p:txBody>
      </p:sp>
    </p:spTree>
    <p:extLst>
      <p:ext uri="{BB962C8B-B14F-4D97-AF65-F5344CB8AC3E}">
        <p14:creationId xmlns:p14="http://schemas.microsoft.com/office/powerpoint/2010/main" val="145642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will you study? (potential units)</a:t>
            </a:r>
          </a:p>
        </p:txBody>
      </p:sp>
      <p:sp>
        <p:nvSpPr>
          <p:cNvPr id="3" name="Content Placeholder 2"/>
          <p:cNvSpPr>
            <a:spLocks noGrp="1"/>
          </p:cNvSpPr>
          <p:nvPr>
            <p:ph idx="1"/>
          </p:nvPr>
        </p:nvSpPr>
        <p:spPr/>
        <p:txBody>
          <a:bodyPr>
            <a:normAutofit fontScale="92500"/>
          </a:bodyPr>
          <a:lstStyle/>
          <a:p>
            <a:r>
              <a:rPr lang="en-GB" dirty="0"/>
              <a:t>1 Children’s Development </a:t>
            </a:r>
          </a:p>
          <a:p>
            <a:r>
              <a:rPr lang="en-GB" dirty="0"/>
              <a:t>2 Development of Children’s Communication, Literacy and Numeracy Skills </a:t>
            </a:r>
          </a:p>
          <a:p>
            <a:r>
              <a:rPr lang="en-GB" dirty="0"/>
              <a:t>3 Play and Learning </a:t>
            </a:r>
          </a:p>
          <a:p>
            <a:r>
              <a:rPr lang="en-GB" dirty="0"/>
              <a:t>4 Enquiries into Current Research in Early Years Practice </a:t>
            </a:r>
          </a:p>
          <a:p>
            <a:r>
              <a:rPr lang="en-GB" dirty="0"/>
              <a:t>5 Keeping Children Safe </a:t>
            </a:r>
          </a:p>
          <a:p>
            <a:r>
              <a:rPr lang="en-GB" dirty="0"/>
              <a:t>6 Children’s Physical Development, Care and Health Needs</a:t>
            </a:r>
          </a:p>
          <a:p>
            <a:r>
              <a:rPr lang="en-GB" dirty="0"/>
              <a:t>7 Children’s Personal, Social and Emotional Development </a:t>
            </a:r>
          </a:p>
          <a:p>
            <a:r>
              <a:rPr lang="en-GB" dirty="0"/>
              <a:t>8 Working with Parents and Others in Early Years</a:t>
            </a:r>
            <a:endParaRPr lang="en-GB" b="1" dirty="0"/>
          </a:p>
          <a:p>
            <a:r>
              <a:rPr lang="en-GB" dirty="0"/>
              <a:t>9 Observation, Assessment and Planning </a:t>
            </a:r>
            <a:endParaRPr lang="en-GB" b="1" dirty="0"/>
          </a:p>
          <a:p>
            <a:r>
              <a:rPr lang="en-GB" dirty="0"/>
              <a:t>10 Reflective Practice </a:t>
            </a:r>
          </a:p>
          <a:p>
            <a:r>
              <a:rPr lang="en-GB" dirty="0"/>
              <a:t>11 The Early Years Foundation Stage + other units </a:t>
            </a:r>
          </a:p>
          <a:p>
            <a:endParaRPr lang="en-GB" dirty="0"/>
          </a:p>
        </p:txBody>
      </p:sp>
    </p:spTree>
    <p:extLst>
      <p:ext uri="{BB962C8B-B14F-4D97-AF65-F5344CB8AC3E}">
        <p14:creationId xmlns:p14="http://schemas.microsoft.com/office/powerpoint/2010/main" val="356297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anim calcmode="lin" valueType="num">
                                      <p:cBhvr additive="base">
                                        <p:cTn id="7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Placement component (doubles only)</a:t>
            </a:r>
          </a:p>
        </p:txBody>
      </p:sp>
      <p:sp>
        <p:nvSpPr>
          <p:cNvPr id="3" name="Content Placeholder 2"/>
          <p:cNvSpPr>
            <a:spLocks noGrp="1"/>
          </p:cNvSpPr>
          <p:nvPr>
            <p:ph idx="1"/>
          </p:nvPr>
        </p:nvSpPr>
        <p:spPr/>
        <p:txBody>
          <a:bodyPr/>
          <a:lstStyle/>
          <a:p>
            <a:r>
              <a:rPr lang="en-GB" dirty="0"/>
              <a:t>If you are taking the double you must undertake a minimum of 750 hours in at least two different settings</a:t>
            </a:r>
          </a:p>
          <a:p>
            <a:endParaRPr lang="en-GB" dirty="0"/>
          </a:p>
          <a:p>
            <a:r>
              <a:rPr lang="en-GB" dirty="0"/>
              <a:t>Within the following age ranges:</a:t>
            </a:r>
          </a:p>
          <a:p>
            <a:r>
              <a:rPr lang="en-GB" dirty="0"/>
              <a:t>• From birth to one year 11 months</a:t>
            </a:r>
          </a:p>
          <a:p>
            <a:r>
              <a:rPr lang="en-GB" dirty="0"/>
              <a:t>• From two years to four years 11 months</a:t>
            </a:r>
          </a:p>
          <a:p>
            <a:r>
              <a:rPr lang="en-GB" dirty="0"/>
              <a:t>• Five years to seven years 11 months</a:t>
            </a:r>
          </a:p>
          <a:p>
            <a:pPr marL="0" indent="0">
              <a:buNone/>
            </a:pPr>
            <a:endParaRPr lang="en-GB" dirty="0"/>
          </a:p>
        </p:txBody>
      </p:sp>
    </p:spTree>
    <p:extLst>
      <p:ext uri="{BB962C8B-B14F-4D97-AF65-F5344CB8AC3E}">
        <p14:creationId xmlns:p14="http://schemas.microsoft.com/office/powerpoint/2010/main" val="365052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Placement Expectations</a:t>
            </a:r>
          </a:p>
        </p:txBody>
      </p:sp>
      <p:sp>
        <p:nvSpPr>
          <p:cNvPr id="3" name="Content Placeholder 2"/>
          <p:cNvSpPr>
            <a:spLocks noGrp="1"/>
          </p:cNvSpPr>
          <p:nvPr>
            <p:ph idx="1"/>
          </p:nvPr>
        </p:nvSpPr>
        <p:spPr>
          <a:xfrm>
            <a:off x="467544" y="1268760"/>
            <a:ext cx="8208912" cy="5020816"/>
          </a:xfrm>
        </p:spPr>
        <p:txBody>
          <a:bodyPr>
            <a:noAutofit/>
          </a:bodyPr>
          <a:lstStyle/>
          <a:p>
            <a:pPr algn="ctr">
              <a:spcAft>
                <a:spcPts val="0"/>
              </a:spcAft>
            </a:pPr>
            <a:r>
              <a:rPr lang="en-US" sz="1000" dirty="0">
                <a:ea typeface="Times New Roman"/>
              </a:rPr>
              <a:t> </a:t>
            </a:r>
            <a:endParaRPr lang="en-GB" sz="1000" dirty="0">
              <a:latin typeface="Times New Roman"/>
              <a:ea typeface="Times New Roman"/>
            </a:endParaRPr>
          </a:p>
          <a:p>
            <a:pPr algn="ctr">
              <a:spcAft>
                <a:spcPts val="0"/>
              </a:spcAft>
            </a:pPr>
            <a:r>
              <a:rPr lang="en-US" sz="1600" dirty="0">
                <a:ea typeface="Times New Roman"/>
              </a:rPr>
              <a:t>Remember that you are representing yourself and your college </a:t>
            </a:r>
            <a:endParaRPr lang="en-GB" sz="1600" dirty="0">
              <a:latin typeface="Times New Roman"/>
              <a:ea typeface="Times New Roman"/>
            </a:endParaRPr>
          </a:p>
          <a:p>
            <a:pPr algn="ctr">
              <a:spcAft>
                <a:spcPts val="0"/>
              </a:spcAft>
            </a:pPr>
            <a:r>
              <a:rPr lang="en-US" sz="1600" dirty="0">
                <a:ea typeface="Times New Roman"/>
              </a:rPr>
              <a:t>Arrive on time</a:t>
            </a:r>
            <a:endParaRPr lang="en-GB" sz="1600" dirty="0">
              <a:latin typeface="Times New Roman"/>
              <a:ea typeface="Times New Roman"/>
            </a:endParaRPr>
          </a:p>
          <a:p>
            <a:pPr algn="ctr">
              <a:spcAft>
                <a:spcPts val="0"/>
              </a:spcAft>
            </a:pPr>
            <a:r>
              <a:rPr lang="en-US" sz="1600" dirty="0">
                <a:ea typeface="Times New Roman"/>
              </a:rPr>
              <a:t>Dress code</a:t>
            </a:r>
            <a:endParaRPr lang="en-GB" sz="1600" dirty="0">
              <a:latin typeface="Times New Roman"/>
              <a:ea typeface="Times New Roman"/>
            </a:endParaRPr>
          </a:p>
          <a:p>
            <a:pPr algn="ctr">
              <a:spcAft>
                <a:spcPts val="0"/>
              </a:spcAft>
            </a:pPr>
            <a:r>
              <a:rPr lang="en-US" sz="1600" dirty="0">
                <a:ea typeface="Times New Roman"/>
              </a:rPr>
              <a:t> Manners</a:t>
            </a:r>
            <a:endParaRPr lang="en-GB" sz="1600" dirty="0">
              <a:latin typeface="Times New Roman"/>
              <a:ea typeface="Times New Roman"/>
            </a:endParaRPr>
          </a:p>
          <a:p>
            <a:pPr algn="ctr">
              <a:spcAft>
                <a:spcPts val="0"/>
              </a:spcAft>
            </a:pPr>
            <a:r>
              <a:rPr lang="en-US" sz="1600" dirty="0">
                <a:ea typeface="Times New Roman"/>
              </a:rPr>
              <a:t> Ask, ask and ask again</a:t>
            </a:r>
            <a:endParaRPr lang="en-GB" sz="1600" dirty="0">
              <a:latin typeface="Times New Roman"/>
              <a:ea typeface="Times New Roman"/>
            </a:endParaRPr>
          </a:p>
          <a:p>
            <a:pPr algn="ctr">
              <a:spcAft>
                <a:spcPts val="0"/>
              </a:spcAft>
            </a:pPr>
            <a:r>
              <a:rPr lang="en-US" sz="1600" dirty="0">
                <a:ea typeface="Times New Roman"/>
              </a:rPr>
              <a:t> Think ahead</a:t>
            </a:r>
            <a:endParaRPr lang="en-GB" sz="1600" dirty="0">
              <a:latin typeface="Times New Roman"/>
              <a:ea typeface="Times New Roman"/>
            </a:endParaRPr>
          </a:p>
          <a:p>
            <a:pPr algn="ctr">
              <a:spcAft>
                <a:spcPts val="0"/>
              </a:spcAft>
            </a:pPr>
            <a:r>
              <a:rPr lang="en-US" sz="1600" dirty="0">
                <a:ea typeface="Times New Roman"/>
              </a:rPr>
              <a:t> Get involved</a:t>
            </a:r>
            <a:endParaRPr lang="en-GB" sz="1600" dirty="0">
              <a:latin typeface="Times New Roman"/>
              <a:ea typeface="Times New Roman"/>
            </a:endParaRPr>
          </a:p>
          <a:p>
            <a:pPr algn="ctr">
              <a:spcAft>
                <a:spcPts val="0"/>
              </a:spcAft>
            </a:pPr>
            <a:r>
              <a:rPr lang="en-US" sz="1600" dirty="0">
                <a:ea typeface="Times New Roman"/>
              </a:rPr>
              <a:t>Know the boundaries</a:t>
            </a:r>
            <a:endParaRPr lang="en-GB" sz="1600" dirty="0">
              <a:latin typeface="Times New Roman"/>
              <a:ea typeface="Times New Roman"/>
            </a:endParaRPr>
          </a:p>
          <a:p>
            <a:pPr algn="ctr">
              <a:spcAft>
                <a:spcPts val="0"/>
              </a:spcAft>
            </a:pPr>
            <a:r>
              <a:rPr lang="en-US" sz="1600" dirty="0">
                <a:ea typeface="Times New Roman"/>
              </a:rPr>
              <a:t> Break and lunch times</a:t>
            </a:r>
            <a:endParaRPr lang="en-GB" sz="1600" dirty="0">
              <a:latin typeface="Times New Roman"/>
              <a:ea typeface="Times New Roman"/>
            </a:endParaRPr>
          </a:p>
          <a:p>
            <a:pPr algn="ctr">
              <a:spcAft>
                <a:spcPts val="0"/>
              </a:spcAft>
            </a:pPr>
            <a:r>
              <a:rPr lang="en-US" sz="1600" dirty="0">
                <a:ea typeface="Times New Roman"/>
              </a:rPr>
              <a:t> Get to know each child</a:t>
            </a:r>
            <a:endParaRPr lang="en-GB" sz="1600" dirty="0">
              <a:latin typeface="Times New Roman"/>
              <a:ea typeface="Times New Roman"/>
            </a:endParaRPr>
          </a:p>
          <a:p>
            <a:pPr algn="ctr">
              <a:spcAft>
                <a:spcPts val="0"/>
              </a:spcAft>
            </a:pPr>
            <a:r>
              <a:rPr lang="en-US" sz="1600" dirty="0">
                <a:ea typeface="Times New Roman"/>
              </a:rPr>
              <a:t> Respecting confidentiality</a:t>
            </a:r>
            <a:endParaRPr lang="en-GB" sz="1600" dirty="0">
              <a:latin typeface="Times New Roman"/>
              <a:ea typeface="Times New Roman"/>
            </a:endParaRPr>
          </a:p>
          <a:p>
            <a:pPr algn="ctr">
              <a:spcAft>
                <a:spcPts val="0"/>
              </a:spcAft>
            </a:pPr>
            <a:r>
              <a:rPr lang="en-US" sz="1600" dirty="0">
                <a:ea typeface="Times New Roman"/>
              </a:rPr>
              <a:t> Report concerns</a:t>
            </a:r>
            <a:endParaRPr lang="en-GB" sz="1600" dirty="0">
              <a:latin typeface="Times New Roman"/>
              <a:ea typeface="Times New Roman"/>
            </a:endParaRPr>
          </a:p>
          <a:p>
            <a:pPr algn="ctr">
              <a:spcAft>
                <a:spcPts val="0"/>
              </a:spcAft>
            </a:pPr>
            <a:r>
              <a:rPr lang="en-US" sz="1600" dirty="0">
                <a:ea typeface="Times New Roman"/>
              </a:rPr>
              <a:t> Procedures</a:t>
            </a:r>
            <a:endParaRPr lang="en-GB" sz="1600" dirty="0">
              <a:latin typeface="Times New Roman"/>
              <a:ea typeface="Times New Roman"/>
            </a:endParaRPr>
          </a:p>
          <a:p>
            <a:pPr algn="ctr">
              <a:spcAft>
                <a:spcPts val="0"/>
              </a:spcAft>
            </a:pPr>
            <a:r>
              <a:rPr lang="en-US" sz="1600" dirty="0">
                <a:ea typeface="Times New Roman"/>
              </a:rPr>
              <a:t> Mobile phones</a:t>
            </a:r>
            <a:endParaRPr lang="en-GB" sz="1600" dirty="0">
              <a:latin typeface="Times New Roman"/>
              <a:ea typeface="Times New Roman"/>
            </a:endParaRPr>
          </a:p>
          <a:p>
            <a:pPr algn="ctr">
              <a:spcAft>
                <a:spcPts val="0"/>
              </a:spcAft>
            </a:pPr>
            <a:r>
              <a:rPr lang="en-US" sz="1800" dirty="0">
                <a:ea typeface="Times New Roman"/>
              </a:rPr>
              <a:t> And finally </a:t>
            </a:r>
            <a:r>
              <a:rPr lang="en-US" sz="1800" i="1" dirty="0">
                <a:solidFill>
                  <a:srgbClr val="FF0000"/>
                </a:solidFill>
                <a:ea typeface="Times New Roman"/>
              </a:rPr>
              <a:t>enjoy and learn!!!</a:t>
            </a:r>
            <a:endParaRPr lang="en-GB" sz="1800" dirty="0">
              <a:latin typeface="Times New Roman"/>
              <a:ea typeface="Times New Roman"/>
            </a:endParaRPr>
          </a:p>
          <a:p>
            <a:endParaRPr lang="en-GB" sz="1050" dirty="0"/>
          </a:p>
        </p:txBody>
      </p:sp>
    </p:spTree>
    <p:extLst>
      <p:ext uri="{BB962C8B-B14F-4D97-AF65-F5344CB8AC3E}">
        <p14:creationId xmlns:p14="http://schemas.microsoft.com/office/powerpoint/2010/main" val="127469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anim calcmode="lin" valueType="num">
                                      <p:cBhvr additive="base">
                                        <p:cTn id="7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1" end="11"/>
                                            </p:txEl>
                                          </p:spTgt>
                                        </p:tgtEl>
                                        <p:attrNameLst>
                                          <p:attrName>style.visibility</p:attrName>
                                        </p:attrNameLst>
                                      </p:cBhvr>
                                      <p:to>
                                        <p:strVal val="visible"/>
                                      </p:to>
                                    </p:set>
                                    <p:anim calcmode="lin" valueType="num">
                                      <p:cBhvr additive="base">
                                        <p:cTn id="7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12" end="12"/>
                                            </p:txEl>
                                          </p:spTgt>
                                        </p:tgtEl>
                                        <p:attrNameLst>
                                          <p:attrName>style.visibility</p:attrName>
                                        </p:attrNameLst>
                                      </p:cBhvr>
                                      <p:to>
                                        <p:strVal val="visible"/>
                                      </p:to>
                                    </p:set>
                                    <p:anim calcmode="lin" valueType="num">
                                      <p:cBhvr additive="base">
                                        <p:cTn id="8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 calcmode="lin" valueType="num">
                                      <p:cBhvr additive="base">
                                        <p:cTn id="9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3">
                                            <p:txEl>
                                              <p:pRg st="14" end="14"/>
                                            </p:txEl>
                                          </p:spTgt>
                                        </p:tgtEl>
                                        <p:attrNameLst>
                                          <p:attrName>style.visibility</p:attrName>
                                        </p:attrNameLst>
                                      </p:cBhvr>
                                      <p:to>
                                        <p:strVal val="visible"/>
                                      </p:to>
                                    </p:set>
                                    <p:anim calcmode="lin" valueType="num">
                                      <p:cBhvr additive="base">
                                        <p:cTn id="9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3">
                                            <p:txEl>
                                              <p:pRg st="15" end="15"/>
                                            </p:txEl>
                                          </p:spTgt>
                                        </p:tgtEl>
                                        <p:attrNameLst>
                                          <p:attrName>style.visibility</p:attrName>
                                        </p:attrNameLst>
                                      </p:cBhvr>
                                      <p:to>
                                        <p:strVal val="visible"/>
                                      </p:to>
                                    </p:set>
                                    <p:anim calcmode="lin" valueType="num">
                                      <p:cBhvr additive="base">
                                        <p:cTn id="10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3"/>
          <p:cNvSpPr>
            <a:spLocks noGrp="1"/>
          </p:cNvSpPr>
          <p:nvPr>
            <p:ph type="sldNum" sz="quarter" idx="10"/>
          </p:nvPr>
        </p:nvSpPr>
        <p:spPr/>
        <p:txBody>
          <a:bodyPr/>
          <a:lstStyle/>
          <a:p>
            <a:r>
              <a:rPr lang="en-GB" dirty="0">
                <a:solidFill>
                  <a:srgbClr val="002756"/>
                </a:solidFill>
              </a:rPr>
              <a:t>Slide </a:t>
            </a:r>
            <a:fld id="{A4E869ED-ACA1-4460-8EB9-E05BFDCFD82D}" type="slidenum">
              <a:rPr lang="en-GB">
                <a:solidFill>
                  <a:srgbClr val="002756"/>
                </a:solidFill>
              </a:rPr>
              <a:pPr/>
              <a:t>9</a:t>
            </a:fld>
            <a:endParaRPr lang="en-GB" dirty="0">
              <a:solidFill>
                <a:srgbClr val="002756"/>
              </a:solidFill>
            </a:endParaRPr>
          </a:p>
        </p:txBody>
      </p:sp>
      <p:sp>
        <p:nvSpPr>
          <p:cNvPr id="388098" name="Rectangle 2"/>
          <p:cNvSpPr>
            <a:spLocks noGrp="1" noChangeArrowheads="1"/>
          </p:cNvSpPr>
          <p:nvPr>
            <p:ph type="body" idx="1"/>
          </p:nvPr>
        </p:nvSpPr>
        <p:spPr>
          <a:xfrm>
            <a:off x="323528" y="1412777"/>
            <a:ext cx="7992888" cy="4320479"/>
          </a:xfrm>
        </p:spPr>
        <p:txBody>
          <a:bodyPr/>
          <a:lstStyle/>
          <a:p>
            <a:pPr marL="342900" indent="-342900">
              <a:buFontTx/>
              <a:buNone/>
            </a:pPr>
            <a:endParaRPr lang="en-GB" sz="2000" b="1" dirty="0"/>
          </a:p>
        </p:txBody>
      </p:sp>
      <p:sp>
        <p:nvSpPr>
          <p:cNvPr id="388101" name="Oval 5"/>
          <p:cNvSpPr>
            <a:spLocks noChangeArrowheads="1"/>
          </p:cNvSpPr>
          <p:nvPr/>
        </p:nvSpPr>
        <p:spPr bwMode="auto">
          <a:xfrm>
            <a:off x="251520" y="2204865"/>
            <a:ext cx="1318518" cy="1296144"/>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Units to be </a:t>
            </a:r>
          </a:p>
          <a:p>
            <a:pPr algn="ctr" fontAlgn="base">
              <a:spcBef>
                <a:spcPct val="0"/>
              </a:spcBef>
              <a:spcAft>
                <a:spcPct val="0"/>
              </a:spcAft>
            </a:pPr>
            <a:r>
              <a:rPr lang="en-GB" dirty="0">
                <a:solidFill>
                  <a:srgbClr val="002756"/>
                </a:solidFill>
                <a:latin typeface="Arial" pitchFamily="34" charset="0"/>
              </a:rPr>
              <a:t>covered</a:t>
            </a:r>
          </a:p>
        </p:txBody>
      </p:sp>
      <p:sp>
        <p:nvSpPr>
          <p:cNvPr id="388102" name="Oval 6"/>
          <p:cNvSpPr>
            <a:spLocks noChangeArrowheads="1"/>
          </p:cNvSpPr>
          <p:nvPr/>
        </p:nvSpPr>
        <p:spPr bwMode="auto">
          <a:xfrm>
            <a:off x="3348038" y="1412777"/>
            <a:ext cx="2952154" cy="936724"/>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Content-coursework/exams</a:t>
            </a:r>
          </a:p>
        </p:txBody>
      </p:sp>
      <p:sp>
        <p:nvSpPr>
          <p:cNvPr id="388103" name="Oval 7"/>
          <p:cNvSpPr>
            <a:spLocks noChangeArrowheads="1"/>
          </p:cNvSpPr>
          <p:nvPr/>
        </p:nvSpPr>
        <p:spPr bwMode="auto">
          <a:xfrm>
            <a:off x="3276600" y="2492375"/>
            <a:ext cx="2735263" cy="93503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Grading Criteria</a:t>
            </a:r>
          </a:p>
        </p:txBody>
      </p:sp>
      <p:sp>
        <p:nvSpPr>
          <p:cNvPr id="388104" name="Oval 8"/>
          <p:cNvSpPr>
            <a:spLocks noChangeArrowheads="1"/>
          </p:cNvSpPr>
          <p:nvPr/>
        </p:nvSpPr>
        <p:spPr bwMode="auto">
          <a:xfrm>
            <a:off x="1763688" y="2204864"/>
            <a:ext cx="1440159" cy="1008111"/>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Learning </a:t>
            </a:r>
          </a:p>
          <a:p>
            <a:pPr algn="ctr" fontAlgn="base">
              <a:spcBef>
                <a:spcPct val="0"/>
              </a:spcBef>
              <a:spcAft>
                <a:spcPct val="0"/>
              </a:spcAft>
            </a:pPr>
            <a:r>
              <a:rPr lang="en-GB" dirty="0">
                <a:solidFill>
                  <a:srgbClr val="002756"/>
                </a:solidFill>
                <a:latin typeface="Arial" pitchFamily="34" charset="0"/>
              </a:rPr>
              <a:t>Outcomes</a:t>
            </a:r>
          </a:p>
        </p:txBody>
      </p:sp>
      <p:sp>
        <p:nvSpPr>
          <p:cNvPr id="388105" name="Oval 9"/>
          <p:cNvSpPr>
            <a:spLocks noChangeArrowheads="1"/>
          </p:cNvSpPr>
          <p:nvPr/>
        </p:nvSpPr>
        <p:spPr bwMode="auto">
          <a:xfrm>
            <a:off x="4140200" y="3644900"/>
            <a:ext cx="1008063" cy="43338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Merit</a:t>
            </a:r>
          </a:p>
        </p:txBody>
      </p:sp>
      <p:sp>
        <p:nvSpPr>
          <p:cNvPr id="388106" name="Oval 10"/>
          <p:cNvSpPr>
            <a:spLocks noChangeArrowheads="1"/>
          </p:cNvSpPr>
          <p:nvPr/>
        </p:nvSpPr>
        <p:spPr bwMode="auto">
          <a:xfrm rot="-703046">
            <a:off x="5508625" y="3514725"/>
            <a:ext cx="1057275" cy="43338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Distinction</a:t>
            </a:r>
          </a:p>
        </p:txBody>
      </p:sp>
      <p:sp>
        <p:nvSpPr>
          <p:cNvPr id="388107" name="Oval 11"/>
          <p:cNvSpPr>
            <a:spLocks noChangeArrowheads="1"/>
          </p:cNvSpPr>
          <p:nvPr/>
        </p:nvSpPr>
        <p:spPr bwMode="auto">
          <a:xfrm rot="253204">
            <a:off x="2841625" y="3581400"/>
            <a:ext cx="936625" cy="431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Pass</a:t>
            </a:r>
          </a:p>
        </p:txBody>
      </p:sp>
      <p:cxnSp>
        <p:nvCxnSpPr>
          <p:cNvPr id="388110" name="AutoShape 14"/>
          <p:cNvCxnSpPr>
            <a:cxnSpLocks noChangeShapeType="1"/>
            <a:stCxn id="388107" idx="6"/>
            <a:endCxn id="388105" idx="2"/>
          </p:cNvCxnSpPr>
          <p:nvPr/>
        </p:nvCxnSpPr>
        <p:spPr bwMode="auto">
          <a:xfrm>
            <a:off x="3776663" y="3830638"/>
            <a:ext cx="363537" cy="3175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1" name="AutoShape 15"/>
          <p:cNvCxnSpPr>
            <a:cxnSpLocks noChangeShapeType="1"/>
            <a:stCxn id="388105" idx="6"/>
            <a:endCxn id="388106" idx="2"/>
          </p:cNvCxnSpPr>
          <p:nvPr/>
        </p:nvCxnSpPr>
        <p:spPr bwMode="auto">
          <a:xfrm flipV="1">
            <a:off x="5148263" y="3838575"/>
            <a:ext cx="369887" cy="23813"/>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8113" name="AutoShape 17"/>
          <p:cNvSpPr>
            <a:spLocks noChangeArrowheads="1"/>
          </p:cNvSpPr>
          <p:nvPr/>
        </p:nvSpPr>
        <p:spPr bwMode="auto">
          <a:xfrm>
            <a:off x="6877050" y="2133600"/>
            <a:ext cx="1512888" cy="574675"/>
          </a:xfrm>
          <a:prstGeom prst="flowChartProcess">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GB" dirty="0">
                <a:solidFill>
                  <a:srgbClr val="002756"/>
                </a:solidFill>
                <a:latin typeface="Arial" pitchFamily="34" charset="0"/>
              </a:rPr>
              <a:t>Unit/course</a:t>
            </a:r>
          </a:p>
          <a:p>
            <a:pPr algn="ctr" fontAlgn="base">
              <a:spcBef>
                <a:spcPct val="0"/>
              </a:spcBef>
              <a:spcAft>
                <a:spcPct val="0"/>
              </a:spcAft>
            </a:pPr>
            <a:r>
              <a:rPr lang="en-GB" dirty="0">
                <a:solidFill>
                  <a:srgbClr val="002756"/>
                </a:solidFill>
                <a:latin typeface="Arial" pitchFamily="34" charset="0"/>
              </a:rPr>
              <a:t>Achievement</a:t>
            </a:r>
          </a:p>
        </p:txBody>
      </p:sp>
      <p:cxnSp>
        <p:nvCxnSpPr>
          <p:cNvPr id="388114" name="AutoShape 18"/>
          <p:cNvCxnSpPr>
            <a:cxnSpLocks noChangeShapeType="1"/>
            <a:stCxn id="388103" idx="6"/>
          </p:cNvCxnSpPr>
          <p:nvPr/>
        </p:nvCxnSpPr>
        <p:spPr bwMode="auto">
          <a:xfrm flipV="1">
            <a:off x="6011863" y="2384425"/>
            <a:ext cx="865187" cy="57626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5" name="AutoShape 19"/>
          <p:cNvCxnSpPr>
            <a:cxnSpLocks noChangeShapeType="1"/>
            <a:stCxn id="388101" idx="6"/>
            <a:endCxn id="388104" idx="2"/>
          </p:cNvCxnSpPr>
          <p:nvPr/>
        </p:nvCxnSpPr>
        <p:spPr bwMode="auto">
          <a:xfrm flipV="1">
            <a:off x="1570038" y="2708920"/>
            <a:ext cx="193650" cy="14401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6" name="AutoShape 20"/>
          <p:cNvCxnSpPr>
            <a:cxnSpLocks noChangeShapeType="1"/>
            <a:stCxn id="388104" idx="6"/>
          </p:cNvCxnSpPr>
          <p:nvPr/>
        </p:nvCxnSpPr>
        <p:spPr bwMode="auto">
          <a:xfrm flipV="1">
            <a:off x="3203847" y="2060576"/>
            <a:ext cx="288653" cy="64834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7" name="AutoShape 21"/>
          <p:cNvCxnSpPr>
            <a:cxnSpLocks noChangeShapeType="1"/>
            <a:stCxn id="388104" idx="6"/>
            <a:endCxn id="388103" idx="2"/>
          </p:cNvCxnSpPr>
          <p:nvPr/>
        </p:nvCxnSpPr>
        <p:spPr bwMode="auto">
          <a:xfrm>
            <a:off x="3203847" y="2708920"/>
            <a:ext cx="72753" cy="25097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8" name="AutoShape 22"/>
          <p:cNvCxnSpPr>
            <a:cxnSpLocks noChangeShapeType="1"/>
            <a:stCxn id="388102" idx="4"/>
            <a:endCxn id="388103" idx="0"/>
          </p:cNvCxnSpPr>
          <p:nvPr/>
        </p:nvCxnSpPr>
        <p:spPr bwMode="auto">
          <a:xfrm flipH="1">
            <a:off x="4644232" y="2349501"/>
            <a:ext cx="179883" cy="14287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19" name="AutoShape 23"/>
          <p:cNvCxnSpPr>
            <a:cxnSpLocks noChangeShapeType="1"/>
            <a:stCxn id="388105" idx="0"/>
            <a:endCxn id="388103" idx="4"/>
          </p:cNvCxnSpPr>
          <p:nvPr/>
        </p:nvCxnSpPr>
        <p:spPr bwMode="auto">
          <a:xfrm flipV="1">
            <a:off x="4645025" y="3427413"/>
            <a:ext cx="0" cy="21748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20" name="AutoShape 24"/>
          <p:cNvCxnSpPr>
            <a:cxnSpLocks noChangeShapeType="1"/>
            <a:stCxn id="388107" idx="0"/>
            <a:endCxn id="388103" idx="3"/>
          </p:cNvCxnSpPr>
          <p:nvPr/>
        </p:nvCxnSpPr>
        <p:spPr bwMode="auto">
          <a:xfrm flipV="1">
            <a:off x="3325813" y="3290888"/>
            <a:ext cx="350837" cy="29051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8121" name="AutoShape 25"/>
          <p:cNvCxnSpPr>
            <a:cxnSpLocks noChangeShapeType="1"/>
            <a:stCxn id="388106" idx="0"/>
            <a:endCxn id="388103" idx="5"/>
          </p:cNvCxnSpPr>
          <p:nvPr/>
        </p:nvCxnSpPr>
        <p:spPr bwMode="auto">
          <a:xfrm flipH="1" flipV="1">
            <a:off x="5611813" y="3290888"/>
            <a:ext cx="381000" cy="22701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itle 26"/>
          <p:cNvSpPr>
            <a:spLocks noGrp="1"/>
          </p:cNvSpPr>
          <p:nvPr>
            <p:ph type="title"/>
          </p:nvPr>
        </p:nvSpPr>
        <p:spPr/>
        <p:txBody>
          <a:bodyPr/>
          <a:lstStyle/>
          <a:p>
            <a:r>
              <a:rPr lang="en-GB" dirty="0"/>
              <a:t>What does a </a:t>
            </a:r>
            <a:r>
              <a:rPr lang="en-GB" dirty="0" err="1"/>
              <a:t>Btec</a:t>
            </a:r>
            <a:r>
              <a:rPr lang="en-GB" dirty="0"/>
              <a:t> look like?</a:t>
            </a:r>
          </a:p>
        </p:txBody>
      </p:sp>
    </p:spTree>
    <p:extLst>
      <p:ext uri="{BB962C8B-B14F-4D97-AF65-F5344CB8AC3E}">
        <p14:creationId xmlns:p14="http://schemas.microsoft.com/office/powerpoint/2010/main" val="1300340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GB" dirty="0"/>
              <a:t>Slide </a:t>
            </a:r>
            <a:fld id="{E09D6C0D-0363-4B9F-BA24-55833F816957}" type="slidenum">
              <a:rPr lang="en-GB"/>
              <a:pPr/>
              <a:t>10</a:t>
            </a:fld>
            <a:endParaRPr lang="en-GB" dirty="0"/>
          </a:p>
        </p:txBody>
      </p:sp>
      <p:sp>
        <p:nvSpPr>
          <p:cNvPr id="403458" name="Rectangle 2"/>
          <p:cNvSpPr>
            <a:spLocks noGrp="1" noChangeArrowheads="1"/>
          </p:cNvSpPr>
          <p:nvPr>
            <p:ph type="title"/>
          </p:nvPr>
        </p:nvSpPr>
        <p:spPr>
          <a:xfrm>
            <a:off x="458788" y="549275"/>
            <a:ext cx="8228012" cy="792163"/>
          </a:xfrm>
        </p:spPr>
        <p:txBody>
          <a:bodyPr/>
          <a:lstStyle/>
          <a:p>
            <a:r>
              <a:rPr lang="en-GB" sz="3200" dirty="0"/>
              <a:t>Achieving your Btec</a:t>
            </a:r>
          </a:p>
        </p:txBody>
      </p:sp>
      <p:sp>
        <p:nvSpPr>
          <p:cNvPr id="403459" name="Rectangle 3"/>
          <p:cNvSpPr>
            <a:spLocks noGrp="1" noChangeArrowheads="1"/>
          </p:cNvSpPr>
          <p:nvPr>
            <p:ph type="body" idx="1"/>
          </p:nvPr>
        </p:nvSpPr>
        <p:spPr>
          <a:xfrm>
            <a:off x="250825" y="1700213"/>
            <a:ext cx="8642350" cy="4319587"/>
          </a:xfrm>
        </p:spPr>
        <p:txBody>
          <a:bodyPr>
            <a:normAutofit/>
          </a:bodyPr>
          <a:lstStyle/>
          <a:p>
            <a:r>
              <a:rPr lang="en-GB" sz="2000" b="0" dirty="0"/>
              <a:t>Your course may be a mixture of internally assessed coursework, externally assessed examinations or placement requirements</a:t>
            </a:r>
          </a:p>
          <a:p>
            <a:endParaRPr lang="en-GB" sz="2000" b="0" dirty="0"/>
          </a:p>
          <a:p>
            <a:r>
              <a:rPr lang="en-GB" sz="2000" b="0" dirty="0"/>
              <a:t>To gain achievement you</a:t>
            </a:r>
            <a:r>
              <a:rPr lang="en-GB" sz="2000" dirty="0"/>
              <a:t> must</a:t>
            </a:r>
            <a:r>
              <a:rPr lang="en-GB" sz="2000" b="0" dirty="0"/>
              <a:t> :-</a:t>
            </a:r>
          </a:p>
          <a:p>
            <a:endParaRPr lang="en-GB" sz="2000" b="0" dirty="0"/>
          </a:p>
          <a:p>
            <a:r>
              <a:rPr lang="en-GB" sz="2000" b="0" dirty="0"/>
              <a:t>Pass = </a:t>
            </a:r>
            <a:r>
              <a:rPr lang="en-GB" sz="2000" u="sng" dirty="0"/>
              <a:t>All</a:t>
            </a:r>
            <a:r>
              <a:rPr lang="en-GB" sz="2000" b="0" dirty="0"/>
              <a:t> Pass criteria achieved</a:t>
            </a:r>
          </a:p>
          <a:p>
            <a:r>
              <a:rPr lang="en-GB" sz="2000" b="0" dirty="0"/>
              <a:t>Merit = </a:t>
            </a:r>
            <a:r>
              <a:rPr lang="en-GB" sz="2000" u="sng" dirty="0"/>
              <a:t>All</a:t>
            </a:r>
            <a:r>
              <a:rPr lang="en-GB" sz="2000" b="0" dirty="0"/>
              <a:t> Pass and </a:t>
            </a:r>
            <a:r>
              <a:rPr lang="en-GB" sz="2000" u="sng" dirty="0"/>
              <a:t>all</a:t>
            </a:r>
            <a:r>
              <a:rPr lang="en-GB" sz="2000" dirty="0"/>
              <a:t> </a:t>
            </a:r>
            <a:r>
              <a:rPr lang="en-GB" sz="2000" b="0" dirty="0"/>
              <a:t>Merit criteria achieved</a:t>
            </a:r>
          </a:p>
          <a:p>
            <a:pPr>
              <a:lnSpc>
                <a:spcPct val="80000"/>
              </a:lnSpc>
            </a:pPr>
            <a:r>
              <a:rPr lang="en-GB" sz="2000" b="0" dirty="0"/>
              <a:t>Distinction = </a:t>
            </a:r>
            <a:r>
              <a:rPr lang="en-GB" sz="2000" u="sng" dirty="0"/>
              <a:t>All</a:t>
            </a:r>
            <a:r>
              <a:rPr lang="en-GB" sz="2000" b="0" dirty="0"/>
              <a:t> Pass, </a:t>
            </a:r>
            <a:r>
              <a:rPr lang="en-GB" sz="2000" u="sng" dirty="0"/>
              <a:t>all</a:t>
            </a:r>
            <a:r>
              <a:rPr lang="en-GB" sz="2000" b="0" dirty="0"/>
              <a:t> Merit and </a:t>
            </a:r>
            <a:r>
              <a:rPr lang="en-GB" sz="2000" u="sng" dirty="0"/>
              <a:t>all</a:t>
            </a:r>
            <a:r>
              <a:rPr lang="en-GB" sz="2000" b="0" dirty="0"/>
              <a:t> Distinction criteria achieved</a:t>
            </a:r>
          </a:p>
          <a:p>
            <a:pPr>
              <a:lnSpc>
                <a:spcPct val="80000"/>
              </a:lnSpc>
            </a:pPr>
            <a:endParaRPr lang="en-GB" sz="2000" b="0" dirty="0"/>
          </a:p>
          <a:p>
            <a:r>
              <a:rPr lang="en-GB" sz="2000" b="0" dirty="0"/>
              <a:t>If you do not complete work, units or pass exams your grade will be unclassified</a:t>
            </a:r>
          </a:p>
          <a:p>
            <a:endParaRPr lang="en-GB" sz="2000" dirty="0"/>
          </a:p>
          <a:p>
            <a:pPr>
              <a:buFontTx/>
              <a:buNone/>
            </a:pPr>
            <a:endParaRPr lang="en-GB" sz="1800" dirty="0"/>
          </a:p>
          <a:p>
            <a:endParaRPr lang="en-GB" sz="1800" dirty="0"/>
          </a:p>
          <a:p>
            <a:endParaRPr lang="en-GB" dirty="0"/>
          </a:p>
        </p:txBody>
      </p:sp>
    </p:spTree>
    <p:extLst>
      <p:ext uri="{BB962C8B-B14F-4D97-AF65-F5344CB8AC3E}">
        <p14:creationId xmlns:p14="http://schemas.microsoft.com/office/powerpoint/2010/main" val="136540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3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34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3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34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345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345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34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8" grpId="0"/>
      <p:bldP spid="40345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Assessment and the Rules</a:t>
            </a:r>
          </a:p>
        </p:txBody>
      </p:sp>
      <p:sp>
        <p:nvSpPr>
          <p:cNvPr id="3" name="Content Placeholder 2"/>
          <p:cNvSpPr>
            <a:spLocks noGrp="1"/>
          </p:cNvSpPr>
          <p:nvPr>
            <p:ph idx="1"/>
          </p:nvPr>
        </p:nvSpPr>
        <p:spPr/>
        <p:txBody>
          <a:bodyPr/>
          <a:lstStyle/>
          <a:p>
            <a:r>
              <a:rPr lang="en-GB" dirty="0"/>
              <a:t>Most of the units you study will be marked by our staff but 33% of the course is set and marked by the exam board</a:t>
            </a:r>
          </a:p>
          <a:p>
            <a:r>
              <a:rPr lang="en-GB" dirty="0"/>
              <a:t>For units that we mark you must follow the following rules</a:t>
            </a:r>
          </a:p>
          <a:p>
            <a:endParaRPr lang="en-GB" dirty="0"/>
          </a:p>
          <a:p>
            <a:endParaRPr lang="en-GB" dirty="0"/>
          </a:p>
        </p:txBody>
      </p:sp>
    </p:spTree>
    <p:extLst>
      <p:ext uri="{BB962C8B-B14F-4D97-AF65-F5344CB8AC3E}">
        <p14:creationId xmlns:p14="http://schemas.microsoft.com/office/powerpoint/2010/main" val="14707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How many times can you submit assignments?</a:t>
            </a:r>
          </a:p>
        </p:txBody>
      </p:sp>
      <p:sp>
        <p:nvSpPr>
          <p:cNvPr id="3" name="Content Placeholder 2"/>
          <p:cNvSpPr>
            <a:spLocks noGrp="1"/>
          </p:cNvSpPr>
          <p:nvPr>
            <p:ph idx="1"/>
          </p:nvPr>
        </p:nvSpPr>
        <p:spPr>
          <a:xfrm>
            <a:off x="822960" y="1100628"/>
            <a:ext cx="7520940" cy="5136684"/>
          </a:xfrm>
        </p:spPr>
        <p:txBody>
          <a:bodyPr>
            <a:normAutofit lnSpcReduction="10000"/>
          </a:bodyPr>
          <a:lstStyle/>
          <a:p>
            <a:pPr>
              <a:buFont typeface="Arial" pitchFamily="34" charset="0"/>
              <a:buChar char="•"/>
            </a:pPr>
            <a:endParaRPr lang="en-GB" sz="1800" b="0" dirty="0"/>
          </a:p>
          <a:p>
            <a:pPr>
              <a:buFont typeface="Arial" pitchFamily="34" charset="0"/>
              <a:buChar char="•"/>
            </a:pPr>
            <a:endParaRPr lang="en-GB" sz="1800" dirty="0"/>
          </a:p>
          <a:p>
            <a:pPr>
              <a:buFont typeface="Arial" pitchFamily="34" charset="0"/>
              <a:buChar char="•"/>
            </a:pPr>
            <a:r>
              <a:rPr lang="en-GB" sz="1800" b="0" dirty="0"/>
              <a:t>Only one submission is usually allowed for each assignment, so it is important to get it right the first time</a:t>
            </a:r>
          </a:p>
          <a:p>
            <a:pPr>
              <a:buFont typeface="Arial" pitchFamily="34" charset="0"/>
              <a:buChar char="•"/>
            </a:pPr>
            <a:r>
              <a:rPr lang="en-GB" sz="1800" b="0" dirty="0"/>
              <a:t>Under certain circumstances it may be appropriate for your teacher to authorise one opportunity for you to resubmit evidence to meet assessment criteria targeted by an assignment. These are:- </a:t>
            </a:r>
          </a:p>
          <a:p>
            <a:pPr>
              <a:buFont typeface="Arial" pitchFamily="34" charset="0"/>
              <a:buChar char="•"/>
            </a:pPr>
            <a:r>
              <a:rPr lang="en-GB" sz="1800" b="0" dirty="0"/>
              <a:t>If you have </a:t>
            </a:r>
            <a:r>
              <a:rPr lang="en-GB" sz="1800" b="1" dirty="0">
                <a:solidFill>
                  <a:srgbClr val="FF0000"/>
                </a:solidFill>
              </a:rPr>
              <a:t>met initial deadlines </a:t>
            </a:r>
            <a:r>
              <a:rPr lang="en-GB" sz="1800" b="0" dirty="0"/>
              <a:t>set in the assignment, or has met an agreed deadline extension  (issued in exceptional circumstances)</a:t>
            </a:r>
          </a:p>
          <a:p>
            <a:r>
              <a:rPr lang="en-GB" sz="1800" b="0" dirty="0"/>
              <a:t>Your teacher judges that you will be able to provide improved evidence </a:t>
            </a:r>
            <a:r>
              <a:rPr lang="en-GB" sz="1800" dirty="0"/>
              <a:t>without</a:t>
            </a:r>
            <a:r>
              <a:rPr lang="en-GB" sz="1800" b="0" dirty="0"/>
              <a:t> further guidance </a:t>
            </a:r>
          </a:p>
          <a:p>
            <a:r>
              <a:rPr lang="en-GB" sz="1800" b="0" dirty="0"/>
              <a:t>The </a:t>
            </a:r>
            <a:r>
              <a:rPr lang="en-GB" sz="1800" dirty="0"/>
              <a:t>teacher </a:t>
            </a:r>
            <a:r>
              <a:rPr lang="en-GB" sz="1800" b="0" dirty="0"/>
              <a:t>has authenticated the work you have submitted and the work is accompanied by a signed and dated declaration of authenticity by you </a:t>
            </a:r>
          </a:p>
          <a:p>
            <a:pPr>
              <a:buFont typeface="Arial" pitchFamily="34" charset="0"/>
              <a:buChar char="•"/>
            </a:pPr>
            <a:r>
              <a:rPr lang="en-GB" sz="1800" b="0" dirty="0"/>
              <a:t>However you are allowed a ‘dry run/classroom assessment’ at each assignment, this will be explained in more detail when we </a:t>
            </a:r>
            <a:r>
              <a:rPr lang="en-GB" sz="1800" b="0" dirty="0" err="1"/>
              <a:t>satrt</a:t>
            </a:r>
            <a:r>
              <a:rPr lang="en-GB" sz="1800" b="0" dirty="0"/>
              <a:t> coursework</a:t>
            </a:r>
          </a:p>
        </p:txBody>
      </p:sp>
    </p:spTree>
    <p:extLst>
      <p:ext uri="{BB962C8B-B14F-4D97-AF65-F5344CB8AC3E}">
        <p14:creationId xmlns:p14="http://schemas.microsoft.com/office/powerpoint/2010/main" val="341714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b="1" dirty="0"/>
            </a:br>
            <a:r>
              <a:rPr lang="en-GB" b="1" dirty="0"/>
              <a:t>Plagiarism</a:t>
            </a:r>
            <a:br>
              <a:rPr lang="en-GB" dirty="0"/>
            </a:br>
            <a:endParaRPr lang="en-GB" dirty="0"/>
          </a:p>
        </p:txBody>
      </p:sp>
      <p:sp>
        <p:nvSpPr>
          <p:cNvPr id="3" name="Content Placeholder 2"/>
          <p:cNvSpPr>
            <a:spLocks noGrp="1"/>
          </p:cNvSpPr>
          <p:nvPr>
            <p:ph idx="1"/>
          </p:nvPr>
        </p:nvSpPr>
        <p:spPr>
          <a:xfrm>
            <a:off x="755576" y="1100628"/>
            <a:ext cx="7588324" cy="4488612"/>
          </a:xfrm>
        </p:spPr>
        <p:txBody>
          <a:bodyPr>
            <a:normAutofit fontScale="25000" lnSpcReduction="20000"/>
          </a:bodyPr>
          <a:lstStyle/>
          <a:p>
            <a:pPr>
              <a:spcAft>
                <a:spcPts val="0"/>
              </a:spcAft>
            </a:pPr>
            <a:endParaRPr lang="en-GB" sz="9600" b="0" dirty="0">
              <a:ea typeface="Times New Roman"/>
              <a:cs typeface="Times New Roman"/>
            </a:endParaRPr>
          </a:p>
          <a:p>
            <a:pPr>
              <a:spcAft>
                <a:spcPts val="0"/>
              </a:spcAft>
            </a:pPr>
            <a:endParaRPr lang="en-GB" sz="9600" dirty="0">
              <a:ea typeface="Times New Roman"/>
              <a:cs typeface="Times New Roman"/>
            </a:endParaRPr>
          </a:p>
          <a:p>
            <a:pPr>
              <a:spcAft>
                <a:spcPts val="0"/>
              </a:spcAft>
            </a:pPr>
            <a:r>
              <a:rPr lang="en-GB" sz="9600" b="0" dirty="0">
                <a:ea typeface="Times New Roman"/>
                <a:cs typeface="Times New Roman"/>
              </a:rPr>
              <a:t>Plagiarism is the dishonest presentation of the work of others as if it were your own</a:t>
            </a:r>
          </a:p>
          <a:p>
            <a:pPr>
              <a:spcAft>
                <a:spcPts val="0"/>
              </a:spcAft>
            </a:pPr>
            <a:r>
              <a:rPr lang="en-GB" sz="9600" b="0" dirty="0">
                <a:ea typeface="Times New Roman"/>
                <a:cs typeface="Times New Roman"/>
              </a:rPr>
              <a:t>Copying directly from any source and not referencing appropriately will be considered plagiarism</a:t>
            </a:r>
          </a:p>
          <a:p>
            <a:pPr marL="0" lvl="0" indent="0">
              <a:tabLst>
                <a:tab pos="457200" algn="l"/>
              </a:tabLst>
            </a:pPr>
            <a:r>
              <a:rPr lang="en-GB" sz="9600" b="0" dirty="0">
                <a:ea typeface="Times New Roman"/>
                <a:cs typeface="Times New Roman"/>
              </a:rPr>
              <a:t>Work submitted by you must be in their own words with exception only for references in the text which must be acknowledged both in references and bibliography</a:t>
            </a:r>
          </a:p>
          <a:p>
            <a:pPr marL="0" lvl="0" indent="0">
              <a:tabLst>
                <a:tab pos="457200" algn="l"/>
              </a:tabLst>
            </a:pPr>
            <a:r>
              <a:rPr lang="en-GB" sz="9600" b="0" dirty="0">
                <a:ea typeface="Times New Roman"/>
                <a:cs typeface="Times New Roman"/>
              </a:rPr>
              <a:t>You will be issued with our 6</a:t>
            </a:r>
            <a:r>
              <a:rPr lang="en-GB" sz="9600" b="0" baseline="30000" dirty="0">
                <a:ea typeface="Times New Roman"/>
                <a:cs typeface="Times New Roman"/>
              </a:rPr>
              <a:t>th</a:t>
            </a:r>
            <a:r>
              <a:rPr lang="en-GB" sz="9600" b="0" dirty="0">
                <a:ea typeface="Times New Roman"/>
                <a:cs typeface="Times New Roman"/>
              </a:rPr>
              <a:t> form plagiarism policy as part of your induction</a:t>
            </a:r>
          </a:p>
          <a:p>
            <a:endParaRPr lang="en-GB" dirty="0"/>
          </a:p>
        </p:txBody>
      </p:sp>
    </p:spTree>
    <p:extLst>
      <p:ext uri="{BB962C8B-B14F-4D97-AF65-F5344CB8AC3E}">
        <p14:creationId xmlns:p14="http://schemas.microsoft.com/office/powerpoint/2010/main" val="291580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Assessment through operative verbs</a:t>
            </a:r>
          </a:p>
        </p:txBody>
      </p:sp>
      <p:sp>
        <p:nvSpPr>
          <p:cNvPr id="3" name="Content Placeholder 2"/>
          <p:cNvSpPr>
            <a:spLocks noGrp="1"/>
          </p:cNvSpPr>
          <p:nvPr>
            <p:ph idx="1"/>
          </p:nvPr>
        </p:nvSpPr>
        <p:spPr>
          <a:xfrm>
            <a:off x="827584" y="1268760"/>
            <a:ext cx="7520940" cy="4608512"/>
          </a:xfrm>
        </p:spPr>
        <p:txBody>
          <a:bodyPr>
            <a:normAutofit/>
          </a:bodyPr>
          <a:lstStyle/>
          <a:p>
            <a:endParaRPr lang="en-GB" sz="2000" b="0" dirty="0"/>
          </a:p>
          <a:p>
            <a:endParaRPr lang="en-GB" sz="2000" dirty="0"/>
          </a:p>
          <a:p>
            <a:r>
              <a:rPr lang="en-GB" sz="2000" b="0" dirty="0"/>
              <a:t>Each piece of your work will need to apply to an </a:t>
            </a:r>
            <a:r>
              <a:rPr lang="en-GB" sz="2000" dirty="0"/>
              <a:t>operative verb</a:t>
            </a:r>
            <a:r>
              <a:rPr lang="en-GB" sz="2000" b="0" dirty="0"/>
              <a:t>. These are command verbs that you must address in your work.</a:t>
            </a:r>
          </a:p>
          <a:p>
            <a:r>
              <a:rPr lang="en-GB" sz="2000" b="0" dirty="0"/>
              <a:t>The following slides give you an idea of common operative verbs used in Btec</a:t>
            </a:r>
          </a:p>
          <a:p>
            <a:r>
              <a:rPr lang="en-GB" sz="2000" b="0" dirty="0"/>
              <a:t>As you progress through Pass to Merit to Distinction the verbs progress by requiring higher order thinking</a:t>
            </a:r>
          </a:p>
          <a:p>
            <a:r>
              <a:rPr lang="en-GB" sz="2000" b="0" dirty="0"/>
              <a:t>For example at Pass level you may be asked to merely describe something, at Merit you may be required to justify something, while to achieve Distinction you may need to analyse or evaluate something</a:t>
            </a:r>
          </a:p>
        </p:txBody>
      </p:sp>
    </p:spTree>
    <p:extLst>
      <p:ext uri="{BB962C8B-B14F-4D97-AF65-F5344CB8AC3E}">
        <p14:creationId xmlns:p14="http://schemas.microsoft.com/office/powerpoint/2010/main" val="31355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Operative verb tasks </a:t>
            </a:r>
          </a:p>
        </p:txBody>
      </p:sp>
      <p:sp>
        <p:nvSpPr>
          <p:cNvPr id="3" name="Content Placeholder 2"/>
          <p:cNvSpPr>
            <a:spLocks noGrp="1"/>
          </p:cNvSpPr>
          <p:nvPr>
            <p:ph idx="1"/>
          </p:nvPr>
        </p:nvSpPr>
        <p:spPr/>
        <p:txBody>
          <a:bodyPr>
            <a:normAutofit fontScale="32500" lnSpcReduction="20000"/>
          </a:bodyPr>
          <a:lstStyle/>
          <a:p>
            <a:r>
              <a:rPr lang="en-GB" sz="4300" b="1" dirty="0"/>
              <a:t>You will all be given one of the following operative verbs and you have to use it in the scenario you are given.</a:t>
            </a:r>
          </a:p>
          <a:p>
            <a:r>
              <a:rPr lang="en-GB" sz="3700" dirty="0"/>
              <a:t>Describe</a:t>
            </a:r>
          </a:p>
          <a:p>
            <a:endParaRPr lang="en-GB" sz="4300" dirty="0"/>
          </a:p>
          <a:p>
            <a:r>
              <a:rPr lang="en-GB" sz="3700" dirty="0"/>
              <a:t>Explain</a:t>
            </a:r>
          </a:p>
          <a:p>
            <a:endParaRPr lang="en-GB" sz="3700" dirty="0"/>
          </a:p>
          <a:p>
            <a:r>
              <a:rPr lang="en-GB" sz="3700" dirty="0"/>
              <a:t>List</a:t>
            </a:r>
          </a:p>
          <a:p>
            <a:endParaRPr lang="en-GB" sz="3700" dirty="0"/>
          </a:p>
          <a:p>
            <a:r>
              <a:rPr lang="en-GB" sz="3700" dirty="0"/>
              <a:t>Summarise</a:t>
            </a:r>
          </a:p>
          <a:p>
            <a:endParaRPr lang="en-GB" sz="3700" dirty="0"/>
          </a:p>
          <a:p>
            <a:r>
              <a:rPr lang="en-GB" sz="3700" dirty="0"/>
              <a:t>Analyse</a:t>
            </a:r>
          </a:p>
          <a:p>
            <a:endParaRPr lang="en-GB" sz="3700" dirty="0"/>
          </a:p>
          <a:p>
            <a:r>
              <a:rPr lang="en-GB" sz="3700" dirty="0"/>
              <a:t>Compare/contrast</a:t>
            </a:r>
          </a:p>
          <a:p>
            <a:endParaRPr lang="en-GB" sz="3700" dirty="0"/>
          </a:p>
          <a:p>
            <a:r>
              <a:rPr lang="en-GB" sz="3700" dirty="0"/>
              <a:t>Demonstrate</a:t>
            </a:r>
          </a:p>
          <a:p>
            <a:endParaRPr lang="en-GB" sz="3700" dirty="0"/>
          </a:p>
          <a:p>
            <a:r>
              <a:rPr lang="en-GB" sz="3700" dirty="0"/>
              <a:t>Explain in detail</a:t>
            </a:r>
          </a:p>
          <a:p>
            <a:endParaRPr lang="en-GB" sz="3700" dirty="0"/>
          </a:p>
          <a:p>
            <a:r>
              <a:rPr lang="en-GB" sz="3700" dirty="0"/>
              <a:t>Justify </a:t>
            </a:r>
          </a:p>
          <a:p>
            <a:endParaRPr lang="en-GB" sz="3700" dirty="0"/>
          </a:p>
          <a:p>
            <a:r>
              <a:rPr lang="en-GB" sz="3700" dirty="0"/>
              <a:t>Comment critically</a:t>
            </a:r>
          </a:p>
          <a:p>
            <a:endParaRPr lang="en-GB" sz="3700" dirty="0"/>
          </a:p>
          <a:p>
            <a:r>
              <a:rPr lang="en-GB" sz="3700" dirty="0"/>
              <a:t>Draw conclusions</a:t>
            </a:r>
          </a:p>
          <a:p>
            <a:endParaRPr lang="en-GB" sz="3700" dirty="0"/>
          </a:p>
          <a:p>
            <a:r>
              <a:rPr lang="en-GB" sz="3700" dirty="0"/>
              <a:t>Evaluate </a:t>
            </a:r>
          </a:p>
          <a:p>
            <a:endParaRPr lang="en-GB" dirty="0"/>
          </a:p>
        </p:txBody>
      </p:sp>
    </p:spTree>
    <p:extLst>
      <p:ext uri="{BB962C8B-B14F-4D97-AF65-F5344CB8AC3E}">
        <p14:creationId xmlns:p14="http://schemas.microsoft.com/office/powerpoint/2010/main" val="121334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5" end="15"/>
                                            </p:txEl>
                                          </p:spTgt>
                                        </p:tgtEl>
                                        <p:attrNameLst>
                                          <p:attrName>style.visibility</p:attrName>
                                        </p:attrNameLst>
                                      </p:cBhvr>
                                      <p:to>
                                        <p:strVal val="visible"/>
                                      </p:to>
                                    </p:set>
                                    <p:anim calcmode="lin" valueType="num">
                                      <p:cBhvr additive="base">
                                        <p:cTn id="6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7" end="17"/>
                                            </p:txEl>
                                          </p:spTgt>
                                        </p:tgtEl>
                                        <p:attrNameLst>
                                          <p:attrName>style.visibility</p:attrName>
                                        </p:attrNameLst>
                                      </p:cBhvr>
                                      <p:to>
                                        <p:strVal val="visible"/>
                                      </p:to>
                                    </p:set>
                                    <p:anim calcmode="lin" valueType="num">
                                      <p:cBhvr additive="base">
                                        <p:cTn id="67"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9" end="19"/>
                                            </p:txEl>
                                          </p:spTgt>
                                        </p:tgtEl>
                                        <p:attrNameLst>
                                          <p:attrName>style.visibility</p:attrName>
                                        </p:attrNameLst>
                                      </p:cBhvr>
                                      <p:to>
                                        <p:strVal val="visible"/>
                                      </p:to>
                                    </p:set>
                                    <p:anim calcmode="lin" valueType="num">
                                      <p:cBhvr additive="base">
                                        <p:cTn id="73"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21" end="21"/>
                                            </p:txEl>
                                          </p:spTgt>
                                        </p:tgtEl>
                                        <p:attrNameLst>
                                          <p:attrName>style.visibility</p:attrName>
                                        </p:attrNameLst>
                                      </p:cBhvr>
                                      <p:to>
                                        <p:strVal val="visible"/>
                                      </p:to>
                                    </p:set>
                                    <p:anim calcmode="lin" valueType="num">
                                      <p:cBhvr additive="base">
                                        <p:cTn id="79"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23" end="23"/>
                                            </p:txEl>
                                          </p:spTgt>
                                        </p:tgtEl>
                                        <p:attrNameLst>
                                          <p:attrName>style.visibility</p:attrName>
                                        </p:attrNameLst>
                                      </p:cBhvr>
                                      <p:to>
                                        <p:strVal val="visible"/>
                                      </p:to>
                                    </p:set>
                                    <p:anim calcmode="lin" valueType="num">
                                      <p:cBhvr additive="base">
                                        <p:cTn id="85"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23"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Assessment (exams)</a:t>
            </a:r>
          </a:p>
        </p:txBody>
      </p:sp>
      <p:sp>
        <p:nvSpPr>
          <p:cNvPr id="3" name="Content Placeholder 2"/>
          <p:cNvSpPr>
            <a:spLocks noGrp="1"/>
          </p:cNvSpPr>
          <p:nvPr>
            <p:ph idx="1"/>
          </p:nvPr>
        </p:nvSpPr>
        <p:spPr/>
        <p:txBody>
          <a:bodyPr>
            <a:normAutofit fontScale="92500" lnSpcReduction="20000"/>
          </a:bodyPr>
          <a:lstStyle/>
          <a:p>
            <a:r>
              <a:rPr lang="en-GB" sz="3200" dirty="0"/>
              <a:t>Externally assessed Unit 1: Children’s Development an exam set and marked by Pearson. </a:t>
            </a:r>
          </a:p>
          <a:p>
            <a:r>
              <a:rPr lang="en-GB" sz="2800" dirty="0"/>
              <a:t>The principles of growth and development and how they are applied from birth up to seven years 11 months</a:t>
            </a:r>
          </a:p>
          <a:p>
            <a:r>
              <a:rPr lang="en-GB" sz="2800" dirty="0"/>
              <a:t>Areas of development</a:t>
            </a:r>
          </a:p>
          <a:p>
            <a:r>
              <a:rPr lang="en-GB" sz="2800" dirty="0"/>
              <a:t>Patterns of development</a:t>
            </a:r>
          </a:p>
          <a:p>
            <a:r>
              <a:rPr lang="en-GB" sz="2800" dirty="0"/>
              <a:t>Theoretical approaches</a:t>
            </a:r>
          </a:p>
          <a:p>
            <a:r>
              <a:rPr lang="en-GB" sz="2800" dirty="0"/>
              <a:t>Applying theories to early years practice.</a:t>
            </a:r>
          </a:p>
          <a:p>
            <a:endParaRPr lang="en-GB" dirty="0"/>
          </a:p>
          <a:p>
            <a:r>
              <a:rPr lang="en-GB" dirty="0">
                <a:solidFill>
                  <a:srgbClr val="FF0000"/>
                </a:solidFill>
              </a:rPr>
              <a:t>.</a:t>
            </a:r>
          </a:p>
        </p:txBody>
      </p:sp>
    </p:spTree>
    <p:extLst>
      <p:ext uri="{BB962C8B-B14F-4D97-AF65-F5344CB8AC3E}">
        <p14:creationId xmlns:p14="http://schemas.microsoft.com/office/powerpoint/2010/main" val="179192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a:t>Unit 2 Development of Children’s Communication, Literacy and Numeracy Skills </a:t>
            </a:r>
            <a:br>
              <a:rPr lang="en-GB" sz="2800" dirty="0"/>
            </a:br>
            <a:endParaRPr lang="en-GB" sz="2800" dirty="0"/>
          </a:p>
        </p:txBody>
      </p:sp>
      <p:sp>
        <p:nvSpPr>
          <p:cNvPr id="3" name="Content Placeholder 2"/>
          <p:cNvSpPr>
            <a:spLocks noGrp="1"/>
          </p:cNvSpPr>
          <p:nvPr>
            <p:ph idx="1"/>
          </p:nvPr>
        </p:nvSpPr>
        <p:spPr/>
        <p:txBody>
          <a:bodyPr>
            <a:normAutofit lnSpcReduction="10000"/>
          </a:bodyPr>
          <a:lstStyle/>
          <a:p>
            <a:r>
              <a:rPr lang="en-GB" dirty="0"/>
              <a:t>Task set and marked by Pearson and taken under supervised conditions</a:t>
            </a:r>
          </a:p>
          <a:p>
            <a:r>
              <a:rPr lang="en-GB" dirty="0"/>
              <a:t>Pearson will provide a task booklet for learners that will include a case study of a fictional early years setting and a fictional case study of one or more learners from early years settings</a:t>
            </a:r>
          </a:p>
          <a:p>
            <a:r>
              <a:rPr lang="en-GB" dirty="0"/>
              <a:t>You will have three activities to complete based on these case studies.</a:t>
            </a:r>
          </a:p>
          <a:p>
            <a:r>
              <a:rPr lang="en-GB" dirty="0"/>
              <a:t>You will receive the case study (Part A) 2 days before the final assessment (Part B). You will spend 3 hours preparing summary notes on the case study. </a:t>
            </a:r>
          </a:p>
          <a:p>
            <a:r>
              <a:rPr lang="en-GB" dirty="0"/>
              <a:t>The Set Task (Part B) for Unit 2 now takes place in a supervised 3 hour session</a:t>
            </a:r>
          </a:p>
          <a:p>
            <a:endParaRPr lang="en-GB" dirty="0"/>
          </a:p>
        </p:txBody>
      </p:sp>
    </p:spTree>
    <p:extLst>
      <p:ext uri="{BB962C8B-B14F-4D97-AF65-F5344CB8AC3E}">
        <p14:creationId xmlns:p14="http://schemas.microsoft.com/office/powerpoint/2010/main" val="221663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DBS</a:t>
            </a:r>
          </a:p>
          <a:p>
            <a:r>
              <a:rPr lang="en-GB" dirty="0"/>
              <a:t>Textbook £28.00 </a:t>
            </a:r>
            <a:r>
              <a:rPr lang="en-GB" dirty="0" err="1"/>
              <a:t>approx</a:t>
            </a:r>
            <a:endParaRPr lang="en-GB" dirty="0"/>
          </a:p>
          <a:p>
            <a:r>
              <a:rPr lang="en-GB" dirty="0"/>
              <a:t>ISBN 9781292133621</a:t>
            </a:r>
          </a:p>
          <a:p>
            <a:r>
              <a:rPr lang="en-GB" dirty="0"/>
              <a:t>Polo shirt for placement</a:t>
            </a:r>
          </a:p>
          <a:p>
            <a:r>
              <a:rPr lang="en-GB" dirty="0"/>
              <a:t>Assessment plan</a:t>
            </a:r>
          </a:p>
          <a:p>
            <a:r>
              <a:rPr lang="en-GB" dirty="0"/>
              <a:t>Harvard referencing  </a:t>
            </a:r>
          </a:p>
          <a:p>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700808"/>
            <a:ext cx="3368965" cy="4239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146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Best advice</a:t>
            </a:r>
          </a:p>
        </p:txBody>
      </p:sp>
      <p:sp>
        <p:nvSpPr>
          <p:cNvPr id="3" name="Content Placeholder 2"/>
          <p:cNvSpPr>
            <a:spLocks noGrp="1"/>
          </p:cNvSpPr>
          <p:nvPr>
            <p:ph idx="1"/>
          </p:nvPr>
        </p:nvSpPr>
        <p:spPr>
          <a:xfrm>
            <a:off x="827584" y="836712"/>
            <a:ext cx="7632848" cy="5544616"/>
          </a:xfrm>
        </p:spPr>
        <p:txBody>
          <a:bodyPr>
            <a:noAutofit/>
          </a:bodyPr>
          <a:lstStyle/>
          <a:p>
            <a:pPr>
              <a:buFont typeface="Arial" pitchFamily="34" charset="0"/>
              <a:buChar char="•"/>
            </a:pPr>
            <a:endParaRPr lang="en-GB" sz="1800" b="0" dirty="0"/>
          </a:p>
          <a:p>
            <a:pPr>
              <a:buFont typeface="Arial" pitchFamily="34" charset="0"/>
              <a:buChar char="•"/>
            </a:pPr>
            <a:endParaRPr lang="en-GB" sz="1800" dirty="0"/>
          </a:p>
          <a:p>
            <a:pPr>
              <a:buFont typeface="Arial" pitchFamily="34" charset="0"/>
              <a:buChar char="•"/>
            </a:pPr>
            <a:endParaRPr lang="en-GB" sz="1800" b="0" dirty="0"/>
          </a:p>
          <a:p>
            <a:pPr>
              <a:buFont typeface="Arial" pitchFamily="34" charset="0"/>
              <a:buChar char="•"/>
            </a:pPr>
            <a:r>
              <a:rPr lang="en-GB" sz="1800" b="0" dirty="0"/>
              <a:t>After delivering Btec courses </a:t>
            </a:r>
            <a:r>
              <a:rPr lang="en-GB" sz="1800" dirty="0"/>
              <a:t>for many </a:t>
            </a:r>
            <a:r>
              <a:rPr lang="en-GB" sz="1800" b="0" dirty="0"/>
              <a:t>years as a teachers, markers and verifiers our advice is simple</a:t>
            </a:r>
          </a:p>
          <a:p>
            <a:pPr>
              <a:buFont typeface="Arial" pitchFamily="34" charset="0"/>
              <a:buChar char="•"/>
            </a:pPr>
            <a:r>
              <a:rPr lang="en-GB" sz="1800" b="0" dirty="0"/>
              <a:t>Start your coursework as soon as it is set, sometimes particularly on Btec National (A level equivalents) you have long deadlines. Do not leave it to the last minute</a:t>
            </a:r>
          </a:p>
          <a:p>
            <a:pPr>
              <a:buFont typeface="Arial" pitchFamily="34" charset="0"/>
              <a:buChar char="•"/>
            </a:pPr>
            <a:r>
              <a:rPr lang="en-GB" sz="1800" b="0" dirty="0"/>
              <a:t>Meet your deadlines</a:t>
            </a:r>
          </a:p>
          <a:p>
            <a:pPr>
              <a:buFont typeface="Arial" pitchFamily="34" charset="0"/>
              <a:buChar char="•"/>
            </a:pPr>
            <a:r>
              <a:rPr lang="en-GB" sz="1800" b="0" dirty="0"/>
              <a:t>Note from the beginning that work for the higher grades demands more independent study, research and higher analytical skills, so to achieve a higher grade overall you need to be prepared to work hard</a:t>
            </a:r>
          </a:p>
          <a:p>
            <a:pPr>
              <a:buFont typeface="Arial" pitchFamily="34" charset="0"/>
              <a:buChar char="•"/>
            </a:pPr>
            <a:r>
              <a:rPr lang="en-GB" sz="1800" b="0" dirty="0"/>
              <a:t>Do not get behind as work really builds up with Btecs</a:t>
            </a:r>
          </a:p>
          <a:p>
            <a:pPr>
              <a:buFont typeface="Arial" pitchFamily="34" charset="0"/>
              <a:buChar char="•"/>
            </a:pPr>
            <a:r>
              <a:rPr lang="en-GB" sz="1800" b="0" dirty="0"/>
              <a:t>Ask for help if you are struggling</a:t>
            </a:r>
          </a:p>
          <a:p>
            <a:pPr>
              <a:buFont typeface="Arial" pitchFamily="34" charset="0"/>
              <a:buChar char="•"/>
            </a:pPr>
            <a:r>
              <a:rPr lang="en-GB" sz="1800" b="0" dirty="0"/>
              <a:t>Finally good luck!</a:t>
            </a:r>
          </a:p>
        </p:txBody>
      </p:sp>
    </p:spTree>
    <p:extLst>
      <p:ext uri="{BB962C8B-B14F-4D97-AF65-F5344CB8AC3E}">
        <p14:creationId xmlns:p14="http://schemas.microsoft.com/office/powerpoint/2010/main" val="28329581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437</TotalTime>
  <Words>1255</Words>
  <Application>Microsoft Office PowerPoint</Application>
  <PresentationFormat>On-screen Show (4:3)</PresentationFormat>
  <Paragraphs>166</Paragraphs>
  <Slides>19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Times New Roman</vt:lpstr>
      <vt:lpstr>Verdana</vt:lpstr>
      <vt:lpstr>Clarity</vt:lpstr>
      <vt:lpstr>Welcome</vt:lpstr>
      <vt:lpstr>Btec’s </vt:lpstr>
      <vt:lpstr>Our success</vt:lpstr>
      <vt:lpstr>PowerPoint Presentation</vt:lpstr>
      <vt:lpstr>Pearson BTEC National Diploma in Children’s Play, Learning and Development (Early Years Educator) </vt:lpstr>
      <vt:lpstr>What will you study? (potential units)</vt:lpstr>
      <vt:lpstr>Placement component (doubles only)</vt:lpstr>
      <vt:lpstr>Placement Expectations</vt:lpstr>
      <vt:lpstr>What does a Btec look like?</vt:lpstr>
      <vt:lpstr>Achieving your Btec</vt:lpstr>
      <vt:lpstr>Assessment and the Rules</vt:lpstr>
      <vt:lpstr>How many times can you submit assignments?</vt:lpstr>
      <vt:lpstr> Plagiarism </vt:lpstr>
      <vt:lpstr>Assessment through operative verbs</vt:lpstr>
      <vt:lpstr>Operative verb tasks </vt:lpstr>
      <vt:lpstr>Assessment (exams)</vt:lpstr>
      <vt:lpstr>Unit 2 Development of Children’s Communication, Literacy and Numeracy Skills  </vt:lpstr>
      <vt:lpstr>PowerPoint Presentation</vt:lpstr>
      <vt:lpstr>Best advice</vt:lpstr>
    </vt:vector>
  </TitlesOfParts>
  <Company>Deanery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swebsterc</dc:creator>
  <cp:lastModifiedBy>SWebsterC</cp:lastModifiedBy>
  <cp:revision>29</cp:revision>
  <dcterms:created xsi:type="dcterms:W3CDTF">2017-06-29T15:59:09Z</dcterms:created>
  <dcterms:modified xsi:type="dcterms:W3CDTF">2021-06-22T07:58:13Z</dcterms:modified>
</cp:coreProperties>
</file>