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74" r:id="rId3"/>
    <p:sldId id="275" r:id="rId4"/>
    <p:sldId id="276" r:id="rId5"/>
    <p:sldId id="278" r:id="rId6"/>
    <p:sldId id="279" r:id="rId7"/>
    <p:sldId id="271" r:id="rId8"/>
    <p:sldId id="280" r:id="rId9"/>
    <p:sldId id="272" r:id="rId10"/>
    <p:sldId id="277" r:id="rId11"/>
    <p:sldId id="257" r:id="rId12"/>
    <p:sldId id="268" r:id="rId13"/>
    <p:sldId id="273" r:id="rId14"/>
    <p:sldId id="262" r:id="rId15"/>
    <p:sldId id="281" r:id="rId1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339933"/>
    <a:srgbClr val="0033CC"/>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8" d="100"/>
          <a:sy n="78" d="100"/>
        </p:scale>
        <p:origin x="29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ax="1280" units="cm"/>
          <inkml:channel name="Y" type="integer" max="768" units="cm"/>
          <inkml:channel name="T" type="integer" max="2.14748E9" units="dev"/>
        </inkml:traceFormat>
        <inkml:channelProperties>
          <inkml:channelProperty channel="X" name="resolution" value="28.31858" units="1/cm"/>
          <inkml:channelProperty channel="Y" name="resolution" value="28.33948" units="1/cm"/>
          <inkml:channelProperty channel="T" name="resolution" value="1" units="1/dev"/>
        </inkml:channelProperties>
      </inkml:inkSource>
      <inkml:timestamp xml:id="ts0" timeString="2014-03-27T12:11:33.347"/>
    </inkml:context>
    <inkml:brush xml:id="br0">
      <inkml:brushProperty name="width" value="0.06667" units="cm"/>
      <inkml:brushProperty name="height" value="0.06667" units="cm"/>
      <inkml:brushProperty name="fitToCurve" value="1"/>
    </inkml:brush>
  </inkml:definitions>
  <inkml:trace contextRef="#ctx0" brushRef="#br0">0 0 0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CCE32C-0B7C-4E5C-8B8D-918A6E403933}" type="datetimeFigureOut">
              <a:rPr lang="en-GB" smtClean="0"/>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0B0CEF-CE1F-4A4F-873B-9BCC668B4331}" type="slidenum">
              <a:rPr lang="en-GB" smtClean="0"/>
              <a:t>‹#›</a:t>
            </a:fld>
            <a:endParaRPr lang="en-GB"/>
          </a:p>
        </p:txBody>
      </p:sp>
    </p:spTree>
    <p:extLst>
      <p:ext uri="{BB962C8B-B14F-4D97-AF65-F5344CB8AC3E}">
        <p14:creationId xmlns:p14="http://schemas.microsoft.com/office/powerpoint/2010/main" val="177714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CCE32C-0B7C-4E5C-8B8D-918A6E403933}" type="datetimeFigureOut">
              <a:rPr lang="en-GB" smtClean="0"/>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0B0CEF-CE1F-4A4F-873B-9BCC668B4331}" type="slidenum">
              <a:rPr lang="en-GB" smtClean="0"/>
              <a:t>‹#›</a:t>
            </a:fld>
            <a:endParaRPr lang="en-GB"/>
          </a:p>
        </p:txBody>
      </p:sp>
    </p:spTree>
    <p:extLst>
      <p:ext uri="{BB962C8B-B14F-4D97-AF65-F5344CB8AC3E}">
        <p14:creationId xmlns:p14="http://schemas.microsoft.com/office/powerpoint/2010/main" val="2284753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CCE32C-0B7C-4E5C-8B8D-918A6E403933}" type="datetimeFigureOut">
              <a:rPr lang="en-GB" smtClean="0"/>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0B0CEF-CE1F-4A4F-873B-9BCC668B4331}" type="slidenum">
              <a:rPr lang="en-GB" smtClean="0"/>
              <a:t>‹#›</a:t>
            </a:fld>
            <a:endParaRPr lang="en-GB"/>
          </a:p>
        </p:txBody>
      </p:sp>
    </p:spTree>
    <p:extLst>
      <p:ext uri="{BB962C8B-B14F-4D97-AF65-F5344CB8AC3E}">
        <p14:creationId xmlns:p14="http://schemas.microsoft.com/office/powerpoint/2010/main" val="366026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CCE32C-0B7C-4E5C-8B8D-918A6E403933}" type="datetimeFigureOut">
              <a:rPr lang="en-GB" smtClean="0"/>
              <a:t>02/11/2020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0B0CEF-CE1F-4A4F-873B-9BCC668B4331}" type="slidenum">
              <a:rPr lang="en-GB" smtClean="0"/>
              <a:t>‹#›</a:t>
            </a:fld>
            <a:endParaRPr lang="en-GB"/>
          </a:p>
        </p:txBody>
      </p:sp>
    </p:spTree>
    <p:extLst>
      <p:ext uri="{BB962C8B-B14F-4D97-AF65-F5344CB8AC3E}">
        <p14:creationId xmlns:p14="http://schemas.microsoft.com/office/powerpoint/2010/main" val="188162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CCE32C-0B7C-4E5C-8B8D-918A6E403933}" type="datetimeFigureOut">
              <a:rPr lang="en-GB" smtClean="0"/>
              <a:t>02/11/2020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E0B0CEF-CE1F-4A4F-873B-9BCC668B4331}" type="slidenum">
              <a:rPr lang="en-GB" smtClean="0"/>
              <a:t>‹#›</a:t>
            </a:fld>
            <a:endParaRPr lang="en-GB"/>
          </a:p>
        </p:txBody>
      </p:sp>
    </p:spTree>
    <p:extLst>
      <p:ext uri="{BB962C8B-B14F-4D97-AF65-F5344CB8AC3E}">
        <p14:creationId xmlns:p14="http://schemas.microsoft.com/office/powerpoint/2010/main" val="3368597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CCE32C-0B7C-4E5C-8B8D-918A6E403933}" type="datetimeFigureOut">
              <a:rPr lang="en-GB" smtClean="0"/>
              <a:t>02/11/2020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E0B0CEF-CE1F-4A4F-873B-9BCC668B4331}" type="slidenum">
              <a:rPr lang="en-GB" smtClean="0"/>
              <a:t>‹#›</a:t>
            </a:fld>
            <a:endParaRPr lang="en-GB"/>
          </a:p>
        </p:txBody>
      </p:sp>
    </p:spTree>
    <p:extLst>
      <p:ext uri="{BB962C8B-B14F-4D97-AF65-F5344CB8AC3E}">
        <p14:creationId xmlns:p14="http://schemas.microsoft.com/office/powerpoint/2010/main" val="1914536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CCE32C-0B7C-4E5C-8B8D-918A6E403933}" type="datetimeFigureOut">
              <a:rPr lang="en-GB" smtClean="0"/>
              <a:t>02/11/2020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E0B0CEF-CE1F-4A4F-873B-9BCC668B4331}" type="slidenum">
              <a:rPr lang="en-GB" smtClean="0"/>
              <a:t>‹#›</a:t>
            </a:fld>
            <a:endParaRPr lang="en-GB"/>
          </a:p>
        </p:txBody>
      </p:sp>
    </p:spTree>
    <p:extLst>
      <p:ext uri="{BB962C8B-B14F-4D97-AF65-F5344CB8AC3E}">
        <p14:creationId xmlns:p14="http://schemas.microsoft.com/office/powerpoint/2010/main" val="2384478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ECCE32C-0B7C-4E5C-8B8D-918A6E403933}" type="datetimeFigureOut">
              <a:rPr lang="en-GB" smtClean="0"/>
              <a:t>02/11/2020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0B0CEF-CE1F-4A4F-873B-9BCC668B4331}" type="slidenum">
              <a:rPr lang="en-GB" smtClean="0"/>
              <a:t>‹#›</a:t>
            </a:fld>
            <a:endParaRPr lang="en-GB"/>
          </a:p>
        </p:txBody>
      </p:sp>
    </p:spTree>
    <p:extLst>
      <p:ext uri="{BB962C8B-B14F-4D97-AF65-F5344CB8AC3E}">
        <p14:creationId xmlns:p14="http://schemas.microsoft.com/office/powerpoint/2010/main" val="3839227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ECCE32C-0B7C-4E5C-8B8D-918A6E403933}" type="datetimeFigureOut">
              <a:rPr lang="en-GB" smtClean="0"/>
              <a:t>02/11/2020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0B0CEF-CE1F-4A4F-873B-9BCC668B4331}" type="slidenum">
              <a:rPr lang="en-GB" smtClean="0"/>
              <a:t>‹#›</a:t>
            </a:fld>
            <a:endParaRPr lang="en-GB"/>
          </a:p>
        </p:txBody>
      </p:sp>
    </p:spTree>
    <p:extLst>
      <p:ext uri="{BB962C8B-B14F-4D97-AF65-F5344CB8AC3E}">
        <p14:creationId xmlns:p14="http://schemas.microsoft.com/office/powerpoint/2010/main" val="2531012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CCE32C-0B7C-4E5C-8B8D-918A6E403933}" type="datetimeFigureOut">
              <a:rPr lang="en-GB" smtClean="0"/>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0B0CEF-CE1F-4A4F-873B-9BCC668B4331}" type="slidenum">
              <a:rPr lang="en-GB" smtClean="0"/>
              <a:t>‹#›</a:t>
            </a:fld>
            <a:endParaRPr lang="en-GB"/>
          </a:p>
        </p:txBody>
      </p:sp>
    </p:spTree>
    <p:extLst>
      <p:ext uri="{BB962C8B-B14F-4D97-AF65-F5344CB8AC3E}">
        <p14:creationId xmlns:p14="http://schemas.microsoft.com/office/powerpoint/2010/main" val="4229159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CCE32C-0B7C-4E5C-8B8D-918A6E403933}" type="datetimeFigureOut">
              <a:rPr lang="en-GB" smtClean="0"/>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0B0CEF-CE1F-4A4F-873B-9BCC668B4331}" type="slidenum">
              <a:rPr lang="en-GB" smtClean="0"/>
              <a:t>‹#›</a:t>
            </a:fld>
            <a:endParaRPr lang="en-GB"/>
          </a:p>
        </p:txBody>
      </p:sp>
    </p:spTree>
    <p:extLst>
      <p:ext uri="{BB962C8B-B14F-4D97-AF65-F5344CB8AC3E}">
        <p14:creationId xmlns:p14="http://schemas.microsoft.com/office/powerpoint/2010/main" val="306812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ECCE32C-0B7C-4E5C-8B8D-918A6E403933}" type="datetimeFigureOut">
              <a:rPr lang="en-GB" smtClean="0"/>
              <a:t>02/11/2020</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E0B0CEF-CE1F-4A4F-873B-9BCC668B4331}" type="slidenum">
              <a:rPr lang="en-GB" smtClean="0"/>
              <a:t>‹#›</a:t>
            </a:fld>
            <a:endParaRPr lang="en-GB"/>
          </a:p>
        </p:txBody>
      </p:sp>
    </p:spTree>
    <p:extLst>
      <p:ext uri="{BB962C8B-B14F-4D97-AF65-F5344CB8AC3E}">
        <p14:creationId xmlns:p14="http://schemas.microsoft.com/office/powerpoint/2010/main" val="3118188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www.youtube.com/watch?v=uziWq5SJxH0"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www.ocr.org.uk/qualifications/as-and-a-level/religious-studies-h173-h573-from-2016/" TargetMode="External"/><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hyperlink" Target="https://www.youtube.com/watch?v=nc9zoavJy3o&amp;t=1s"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rsrevision.com/Alevel/philosophy/index.htm" TargetMode="External"/><Relationship Id="rId3" Type="http://schemas.openxmlformats.org/officeDocument/2006/relationships/hyperlink" Target="https://www.bbc.co.uk/programmes/b00s9ftw" TargetMode="External"/><Relationship Id="rId7" Type="http://schemas.openxmlformats.org/officeDocument/2006/relationships/hyperlink" Target="http://jakedoesrevision.blogspot.com/2013/05/a2-religious-studies-religious.html"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revisionworld.com/a2-level-level-revision/religious-studies/philosophy-religion/religious-experience/defining-religious-experience" TargetMode="External"/><Relationship Id="rId5" Type="http://schemas.openxmlformats.org/officeDocument/2006/relationships/hyperlink" Target="https://www.bbc.co.uk/bitesize/guides/zv2fgwx/revision/4" TargetMode="External"/><Relationship Id="rId4" Type="http://schemas.openxmlformats.org/officeDocument/2006/relationships/hyperlink" Target="https://www.youtube.com/watch?v=ZQu3W5aZrpc" TargetMode="External"/><Relationship Id="rId9" Type="http://schemas.openxmlformats.org/officeDocument/2006/relationships/hyperlink" Target="https://plato.stanford.edu/entries/religious-experience/"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peped.org/philosophicalinvestigations/ethics/ethics-a2/business-ethics/" TargetMode="External"/><Relationship Id="rId3" Type="http://schemas.openxmlformats.org/officeDocument/2006/relationships/hyperlink" Target="https://www.bbc.co.uk/sounds/play/p034mdkr" TargetMode="External"/><Relationship Id="rId7" Type="http://schemas.openxmlformats.org/officeDocument/2006/relationships/hyperlink" Target="http://www.rsrevision.com/Alevel/ethics/business/ethics.htm"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jakedoesrevision.blogspot.com/2013/01/a2-religious-studies-business-ethics.html" TargetMode="External"/><Relationship Id="rId5" Type="http://schemas.openxmlformats.org/officeDocument/2006/relationships/hyperlink" Target="https://www.bbc.co.uk/sounds/play/p03m0jtt" TargetMode="External"/><Relationship Id="rId4" Type="http://schemas.openxmlformats.org/officeDocument/2006/relationships/hyperlink" Target="https://www.youtube.com/watch?v=3tlXE84et2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nc9zoavJy3o&amp;t=1s"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morphopedics.wikidot.com/semester-schedule" TargetMode="Externa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nc9zoavJy3o&amp;t=1s"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morphopedics.wikidot.com/semester-schedule" TargetMode="Externa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qbe3Bw72G-4&amp;list=PLOhLyNfsfTh1qW6pDNpyOO4E0F1vJpAuH&amp;index=6&amp;t=0s" TargetMode="External"/><Relationship Id="rId3" Type="http://schemas.openxmlformats.org/officeDocument/2006/relationships/image" Target="../media/image2.png"/><Relationship Id="rId7" Type="http://schemas.openxmlformats.org/officeDocument/2006/relationships/hyperlink" Target="https://www.bbc.co.uk/programmes/p01f0vzr/episodes/downloads"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bbc.co.uk/religion/0/" TargetMode="External"/><Relationship Id="rId5" Type="http://schemas.openxmlformats.org/officeDocument/2006/relationships/hyperlink" Target="http://www.rsrevision.com/Alevel/" TargetMode="External"/><Relationship Id="rId10" Type="http://schemas.openxmlformats.org/officeDocument/2006/relationships/hyperlink" Target="https://www.youtube.com/watch?v=ApucKBxhYco&amp;t=1584s" TargetMode="External"/><Relationship Id="rId4" Type="http://schemas.openxmlformats.org/officeDocument/2006/relationships/image" Target="../media/image3.png"/><Relationship Id="rId9" Type="http://schemas.openxmlformats.org/officeDocument/2006/relationships/hyperlink" Target="https://www.youtube.com/watch?v=ot7o3XnwtP0&amp;list=PLOhLyNfsfTh1qW6pDNpyOO4E0F1vJpAuH&amp;index=3&amp;t=0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 y="112490"/>
            <a:ext cx="6688558" cy="9169563"/>
          </a:xfrm>
          <a:prstGeom prst="rect">
            <a:avLst/>
          </a:prstGeom>
        </p:spPr>
      </p:pic>
      <p:grpSp>
        <p:nvGrpSpPr>
          <p:cNvPr id="16" name="Group 15">
            <a:extLst>
              <a:ext uri="{FF2B5EF4-FFF2-40B4-BE49-F238E27FC236}">
                <a16:creationId xmlns:a16="http://schemas.microsoft.com/office/drawing/2014/main" id="{C02B02D4-75B3-4196-A085-112A3E7E77DD}"/>
              </a:ext>
            </a:extLst>
          </p:cNvPr>
          <p:cNvGrpSpPr/>
          <p:nvPr/>
        </p:nvGrpSpPr>
        <p:grpSpPr>
          <a:xfrm>
            <a:off x="0" y="9095235"/>
            <a:ext cx="6780927" cy="698275"/>
            <a:chOff x="1175976" y="5734932"/>
            <a:chExt cx="9840048" cy="519878"/>
          </a:xfrm>
        </p:grpSpPr>
        <p:grpSp>
          <p:nvGrpSpPr>
            <p:cNvPr id="17" name="Group 16">
              <a:extLst>
                <a:ext uri="{FF2B5EF4-FFF2-40B4-BE49-F238E27FC236}">
                  <a16:creationId xmlns:a16="http://schemas.microsoft.com/office/drawing/2014/main" id="{030B253E-17C7-4E2D-9DFA-EF7CB8667811}"/>
                </a:ext>
              </a:extLst>
            </p:cNvPr>
            <p:cNvGrpSpPr/>
            <p:nvPr/>
          </p:nvGrpSpPr>
          <p:grpSpPr>
            <a:xfrm>
              <a:off x="1175976" y="5734932"/>
              <a:ext cx="9840048" cy="519878"/>
              <a:chOff x="1175976" y="6090976"/>
              <a:chExt cx="9840048" cy="519878"/>
            </a:xfrm>
          </p:grpSpPr>
          <p:cxnSp>
            <p:nvCxnSpPr>
              <p:cNvPr id="19" name="Straight Connector 18">
                <a:extLst>
                  <a:ext uri="{FF2B5EF4-FFF2-40B4-BE49-F238E27FC236}">
                    <a16:creationId xmlns:a16="http://schemas.microsoft.com/office/drawing/2014/main" id="{C9638072-BE77-4C0E-94A7-B1D1F5D2AA43}"/>
                  </a:ext>
                </a:extLst>
              </p:cNvPr>
              <p:cNvCxnSpPr/>
              <p:nvPr/>
            </p:nvCxnSpPr>
            <p:spPr>
              <a:xfrm>
                <a:off x="2001692" y="6585916"/>
                <a:ext cx="8204661" cy="24938"/>
              </a:xfrm>
              <a:prstGeom prst="line">
                <a:avLst/>
              </a:prstGeom>
              <a:noFill/>
              <a:ln w="57150" cap="flat" cmpd="sng" algn="ctr">
                <a:solidFill>
                  <a:srgbClr val="0070C0"/>
                </a:solidFill>
                <a:prstDash val="solid"/>
                <a:miter lim="800000"/>
              </a:ln>
              <a:effectLst/>
            </p:spPr>
          </p:cxnSp>
          <p:pic>
            <p:nvPicPr>
              <p:cNvPr id="20" name="Picture 19">
                <a:extLst>
                  <a:ext uri="{FF2B5EF4-FFF2-40B4-BE49-F238E27FC236}">
                    <a16:creationId xmlns:a16="http://schemas.microsoft.com/office/drawing/2014/main" id="{3DE33C65-04D8-4DDA-B2FD-DAB2C037E6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75976" y="6090976"/>
                <a:ext cx="722513" cy="51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A45B36C6-C23A-4B48-8E19-E564A9E265F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14188" y="6090976"/>
                <a:ext cx="701836" cy="519878"/>
              </a:xfrm>
              <a:prstGeom prst="rect">
                <a:avLst/>
              </a:prstGeom>
              <a:noFill/>
              <a:ln>
                <a:noFill/>
              </a:ln>
              <a:effectLst/>
            </p:spPr>
          </p:pic>
          <p:sp>
            <p:nvSpPr>
              <p:cNvPr id="22" name="Rectangle 21">
                <a:extLst>
                  <a:ext uri="{FF2B5EF4-FFF2-40B4-BE49-F238E27FC236}">
                    <a16:creationId xmlns:a16="http://schemas.microsoft.com/office/drawing/2014/main" id="{5E56D711-1353-4532-999F-0F7ED08AC6D2}"/>
                  </a:ext>
                </a:extLst>
              </p:cNvPr>
              <p:cNvSpPr/>
              <p:nvPr/>
            </p:nvSpPr>
            <p:spPr>
              <a:xfrm>
                <a:off x="1830819" y="6230065"/>
                <a:ext cx="8642206" cy="274974"/>
              </a:xfrm>
              <a:prstGeom prst="rect">
                <a:avLst/>
              </a:prstGeom>
            </p:spPr>
            <p:txBody>
              <a:bodyPr wrap="none">
                <a:spAutoFit/>
              </a:bodyPr>
              <a:lstStyle/>
              <a:p>
                <a:pPr algn="ctr" defTabSz="514350">
                  <a:defRPr/>
                </a:pPr>
                <a:r>
                  <a:rPr lang="en-GB" dirty="0">
                    <a:solidFill>
                      <a:prstClr val="black"/>
                    </a:solidFill>
                    <a:latin typeface="KaiTi" panose="02010609060101010101" pitchFamily="49" charset="-122"/>
                    <a:ea typeface="KaiTi" panose="02010609060101010101" pitchFamily="49" charset="-122"/>
                  </a:rPr>
                  <a:t>Faith . Hope . Love . Wisdom . Courage . Integrity</a:t>
                </a:r>
              </a:p>
            </p:txBody>
          </p:sp>
        </p:grpSp>
        <p:cxnSp>
          <p:nvCxnSpPr>
            <p:cNvPr id="18" name="Straight Connector 17">
              <a:extLst>
                <a:ext uri="{FF2B5EF4-FFF2-40B4-BE49-F238E27FC236}">
                  <a16:creationId xmlns:a16="http://schemas.microsoft.com/office/drawing/2014/main" id="{53A11FC3-0DB7-45CE-81B5-7B4A876EACD4}"/>
                </a:ext>
              </a:extLst>
            </p:cNvPr>
            <p:cNvCxnSpPr/>
            <p:nvPr/>
          </p:nvCxnSpPr>
          <p:spPr>
            <a:xfrm>
              <a:off x="1994182" y="5768207"/>
              <a:ext cx="8204661" cy="24938"/>
            </a:xfrm>
            <a:prstGeom prst="line">
              <a:avLst/>
            </a:prstGeom>
            <a:noFill/>
            <a:ln w="57150" cap="flat" cmpd="sng" algn="ctr">
              <a:solidFill>
                <a:srgbClr val="FF0000"/>
              </a:solidFill>
              <a:prstDash val="solid"/>
              <a:miter lim="800000"/>
            </a:ln>
            <a:effectLst/>
          </p:spPr>
        </p:cxnSp>
      </p:grpSp>
      <p:sp>
        <p:nvSpPr>
          <p:cNvPr id="14" name="Oval 13">
            <a:extLst>
              <a:ext uri="{FF2B5EF4-FFF2-40B4-BE49-F238E27FC236}">
                <a16:creationId xmlns:a16="http://schemas.microsoft.com/office/drawing/2014/main" id="{35F0E12D-05F6-4AA6-BC03-B23C922842FE}"/>
              </a:ext>
            </a:extLst>
          </p:cNvPr>
          <p:cNvSpPr/>
          <p:nvPr/>
        </p:nvSpPr>
        <p:spPr>
          <a:xfrm>
            <a:off x="1058128" y="3462528"/>
            <a:ext cx="270800" cy="268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519A5786-AC5B-4036-A978-E97C80C4AA19}"/>
              </a:ext>
            </a:extLst>
          </p:cNvPr>
          <p:cNvSpPr txBox="1"/>
          <p:nvPr/>
        </p:nvSpPr>
        <p:spPr>
          <a:xfrm>
            <a:off x="303812" y="462635"/>
            <a:ext cx="6304252" cy="1477328"/>
          </a:xfrm>
          <a:prstGeom prst="rect">
            <a:avLst/>
          </a:prstGeom>
          <a:noFill/>
        </p:spPr>
        <p:txBody>
          <a:bodyPr wrap="square" rtlCol="0">
            <a:spAutoFit/>
          </a:bodyPr>
          <a:lstStyle/>
          <a:p>
            <a:r>
              <a:rPr lang="en-GB" b="1" dirty="0">
                <a:latin typeface="ABeeZee" panose="02000000000000000000" pitchFamily="50" charset="0"/>
              </a:rPr>
              <a:t>OCR 573 </a:t>
            </a:r>
            <a:r>
              <a:rPr lang="en-GB" sz="1600" dirty="0">
                <a:latin typeface="ABeeZee" panose="02000000000000000000" pitchFamily="50" charset="0"/>
              </a:rPr>
              <a:t>– which means you will study three units of work:</a:t>
            </a:r>
            <a:endParaRPr lang="en-GB" dirty="0">
              <a:latin typeface="ABeeZee" panose="02000000000000000000" pitchFamily="50" charset="0"/>
            </a:endParaRPr>
          </a:p>
          <a:p>
            <a:pPr marL="285750" indent="-285750">
              <a:buFont typeface="Arial" panose="020B0604020202020204" pitchFamily="34" charset="0"/>
              <a:buChar char="•"/>
            </a:pPr>
            <a:r>
              <a:rPr lang="en-GB" sz="2400" b="1" dirty="0">
                <a:solidFill>
                  <a:srgbClr val="FF0000"/>
                </a:solidFill>
                <a:latin typeface="ABeeZee" panose="02000000000000000000" pitchFamily="50" charset="0"/>
              </a:rPr>
              <a:t>Philosophy of Religion </a:t>
            </a:r>
          </a:p>
          <a:p>
            <a:pPr marL="285750" indent="-285750">
              <a:buFont typeface="Arial" panose="020B0604020202020204" pitchFamily="34" charset="0"/>
              <a:buChar char="•"/>
            </a:pPr>
            <a:r>
              <a:rPr lang="en-GB" sz="2400" b="1" dirty="0">
                <a:solidFill>
                  <a:srgbClr val="0033CC"/>
                </a:solidFill>
                <a:latin typeface="ABeeZee" panose="02000000000000000000" pitchFamily="50" charset="0"/>
              </a:rPr>
              <a:t>Religion and Ethics</a:t>
            </a:r>
          </a:p>
          <a:p>
            <a:pPr marL="285750" indent="-285750">
              <a:buFont typeface="Arial" panose="020B0604020202020204" pitchFamily="34" charset="0"/>
              <a:buChar char="•"/>
            </a:pPr>
            <a:r>
              <a:rPr lang="en-GB" sz="2400" b="1" dirty="0">
                <a:solidFill>
                  <a:srgbClr val="339933"/>
                </a:solidFill>
                <a:latin typeface="ABeeZee" panose="02000000000000000000" pitchFamily="50" charset="0"/>
              </a:rPr>
              <a:t>Development in Christian Thought </a:t>
            </a:r>
          </a:p>
        </p:txBody>
      </p:sp>
      <p:pic>
        <p:nvPicPr>
          <p:cNvPr id="3" name="Picture 2">
            <a:extLst>
              <a:ext uri="{FF2B5EF4-FFF2-40B4-BE49-F238E27FC236}">
                <a16:creationId xmlns:a16="http://schemas.microsoft.com/office/drawing/2014/main" id="{25F2AAB3-C8BE-455B-856B-5EF901112BB1}"/>
              </a:ext>
            </a:extLst>
          </p:cNvPr>
          <p:cNvPicPr>
            <a:picLocks/>
          </p:cNvPicPr>
          <p:nvPr/>
        </p:nvPicPr>
        <p:blipFill>
          <a:blip r:embed="rId5"/>
          <a:stretch>
            <a:fillRect/>
          </a:stretch>
        </p:blipFill>
        <p:spPr>
          <a:xfrm>
            <a:off x="303812" y="2662928"/>
            <a:ext cx="2653771" cy="6477000"/>
          </a:xfrm>
          <a:prstGeom prst="rect">
            <a:avLst/>
          </a:prstGeom>
        </p:spPr>
      </p:pic>
      <p:sp>
        <p:nvSpPr>
          <p:cNvPr id="4" name="TextBox 3">
            <a:extLst>
              <a:ext uri="{FF2B5EF4-FFF2-40B4-BE49-F238E27FC236}">
                <a16:creationId xmlns:a16="http://schemas.microsoft.com/office/drawing/2014/main" id="{EA36EF7E-58D1-4231-8F58-84B1BE764B6E}"/>
              </a:ext>
            </a:extLst>
          </p:cNvPr>
          <p:cNvSpPr txBox="1"/>
          <p:nvPr/>
        </p:nvSpPr>
        <p:spPr>
          <a:xfrm>
            <a:off x="2584705" y="3752671"/>
            <a:ext cx="3801288" cy="2400657"/>
          </a:xfrm>
          <a:prstGeom prst="rect">
            <a:avLst/>
          </a:prstGeom>
          <a:solidFill>
            <a:schemeClr val="accent4">
              <a:lumMod val="20000"/>
              <a:lumOff val="80000"/>
            </a:schemeClr>
          </a:solidFill>
          <a:ln>
            <a:solidFill>
              <a:srgbClr val="FFFF00"/>
            </a:solidFill>
          </a:ln>
        </p:spPr>
        <p:txBody>
          <a:bodyPr wrap="square" rtlCol="0">
            <a:spAutoFit/>
          </a:bodyPr>
          <a:lstStyle/>
          <a:p>
            <a:r>
              <a:rPr lang="en-GB" dirty="0">
                <a:latin typeface="ABeeZee" panose="02000000000000000000" pitchFamily="50" charset="0"/>
              </a:rPr>
              <a:t>Watch the following short clip which explains why you have made the right choice!</a:t>
            </a:r>
          </a:p>
          <a:p>
            <a:endParaRPr lang="en-GB" dirty="0">
              <a:latin typeface="ABeeZee" panose="02000000000000000000" pitchFamily="50" charset="0"/>
            </a:endParaRPr>
          </a:p>
          <a:p>
            <a:r>
              <a:rPr lang="en-GB" dirty="0">
                <a:latin typeface="ABeeZee" panose="02000000000000000000" pitchFamily="50" charset="0"/>
              </a:rPr>
              <a:t>Dr Peter Vardy on why we should study religion and philosophy with David Webster</a:t>
            </a:r>
          </a:p>
          <a:p>
            <a:r>
              <a:rPr lang="en-GB" sz="1200" dirty="0">
                <a:hlinkClick r:id="rId6"/>
              </a:rPr>
              <a:t>https://www.youtube.com/watch?v=uziWq5SJxH0</a:t>
            </a:r>
            <a:endParaRPr lang="en-GB" sz="1200" dirty="0"/>
          </a:p>
          <a:p>
            <a:endParaRPr lang="en-GB" sz="1200" dirty="0"/>
          </a:p>
        </p:txBody>
      </p:sp>
    </p:spTree>
    <p:extLst>
      <p:ext uri="{BB962C8B-B14F-4D97-AF65-F5344CB8AC3E}">
        <p14:creationId xmlns:p14="http://schemas.microsoft.com/office/powerpoint/2010/main" val="2304126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69" y="548640"/>
            <a:ext cx="6688558" cy="7754112"/>
          </a:xfrm>
          <a:prstGeom prst="rect">
            <a:avLst/>
          </a:prstGeom>
        </p:spPr>
      </p:pic>
      <p:grpSp>
        <p:nvGrpSpPr>
          <p:cNvPr id="16" name="Group 15">
            <a:extLst>
              <a:ext uri="{FF2B5EF4-FFF2-40B4-BE49-F238E27FC236}">
                <a16:creationId xmlns:a16="http://schemas.microsoft.com/office/drawing/2014/main" id="{C02B02D4-75B3-4196-A085-112A3E7E77DD}"/>
              </a:ext>
            </a:extLst>
          </p:cNvPr>
          <p:cNvGrpSpPr/>
          <p:nvPr/>
        </p:nvGrpSpPr>
        <p:grpSpPr>
          <a:xfrm>
            <a:off x="0" y="9095235"/>
            <a:ext cx="6780927" cy="698275"/>
            <a:chOff x="1175976" y="5734932"/>
            <a:chExt cx="9840048" cy="519878"/>
          </a:xfrm>
        </p:grpSpPr>
        <p:grpSp>
          <p:nvGrpSpPr>
            <p:cNvPr id="17" name="Group 16">
              <a:extLst>
                <a:ext uri="{FF2B5EF4-FFF2-40B4-BE49-F238E27FC236}">
                  <a16:creationId xmlns:a16="http://schemas.microsoft.com/office/drawing/2014/main" id="{030B253E-17C7-4E2D-9DFA-EF7CB8667811}"/>
                </a:ext>
              </a:extLst>
            </p:cNvPr>
            <p:cNvGrpSpPr/>
            <p:nvPr/>
          </p:nvGrpSpPr>
          <p:grpSpPr>
            <a:xfrm>
              <a:off x="1175976" y="5734932"/>
              <a:ext cx="9840048" cy="519878"/>
              <a:chOff x="1175976" y="6090976"/>
              <a:chExt cx="9840048" cy="519878"/>
            </a:xfrm>
          </p:grpSpPr>
          <p:cxnSp>
            <p:nvCxnSpPr>
              <p:cNvPr id="19" name="Straight Connector 18">
                <a:extLst>
                  <a:ext uri="{FF2B5EF4-FFF2-40B4-BE49-F238E27FC236}">
                    <a16:creationId xmlns:a16="http://schemas.microsoft.com/office/drawing/2014/main" id="{C9638072-BE77-4C0E-94A7-B1D1F5D2AA43}"/>
                  </a:ext>
                </a:extLst>
              </p:cNvPr>
              <p:cNvCxnSpPr/>
              <p:nvPr/>
            </p:nvCxnSpPr>
            <p:spPr>
              <a:xfrm>
                <a:off x="2001692" y="6585916"/>
                <a:ext cx="8204661" cy="24938"/>
              </a:xfrm>
              <a:prstGeom prst="line">
                <a:avLst/>
              </a:prstGeom>
              <a:noFill/>
              <a:ln w="57150" cap="flat" cmpd="sng" algn="ctr">
                <a:solidFill>
                  <a:srgbClr val="0070C0"/>
                </a:solidFill>
                <a:prstDash val="solid"/>
                <a:miter lim="800000"/>
              </a:ln>
              <a:effectLst/>
            </p:spPr>
          </p:cxnSp>
          <p:pic>
            <p:nvPicPr>
              <p:cNvPr id="20" name="Picture 19">
                <a:extLst>
                  <a:ext uri="{FF2B5EF4-FFF2-40B4-BE49-F238E27FC236}">
                    <a16:creationId xmlns:a16="http://schemas.microsoft.com/office/drawing/2014/main" id="{3DE33C65-04D8-4DDA-B2FD-DAB2C037E6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75976" y="6090976"/>
                <a:ext cx="722513" cy="51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A45B36C6-C23A-4B48-8E19-E564A9E265F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14188" y="6090976"/>
                <a:ext cx="701836" cy="519878"/>
              </a:xfrm>
              <a:prstGeom prst="rect">
                <a:avLst/>
              </a:prstGeom>
              <a:noFill/>
              <a:ln>
                <a:noFill/>
              </a:ln>
              <a:effectLst/>
            </p:spPr>
          </p:pic>
          <p:sp>
            <p:nvSpPr>
              <p:cNvPr id="22" name="Rectangle 21">
                <a:extLst>
                  <a:ext uri="{FF2B5EF4-FFF2-40B4-BE49-F238E27FC236}">
                    <a16:creationId xmlns:a16="http://schemas.microsoft.com/office/drawing/2014/main" id="{5E56D711-1353-4532-999F-0F7ED08AC6D2}"/>
                  </a:ext>
                </a:extLst>
              </p:cNvPr>
              <p:cNvSpPr/>
              <p:nvPr/>
            </p:nvSpPr>
            <p:spPr>
              <a:xfrm>
                <a:off x="1830819" y="6230065"/>
                <a:ext cx="8642206" cy="274974"/>
              </a:xfrm>
              <a:prstGeom prst="rect">
                <a:avLst/>
              </a:prstGeom>
            </p:spPr>
            <p:txBody>
              <a:bodyPr wrap="none">
                <a:spAutoFit/>
              </a:bodyPr>
              <a:lstStyle/>
              <a:p>
                <a:pPr algn="ctr" defTabSz="514350">
                  <a:defRPr/>
                </a:pPr>
                <a:r>
                  <a:rPr lang="en-GB" dirty="0">
                    <a:solidFill>
                      <a:prstClr val="black"/>
                    </a:solidFill>
                    <a:latin typeface="KaiTi" panose="02010609060101010101" pitchFamily="49" charset="-122"/>
                    <a:ea typeface="KaiTi" panose="02010609060101010101" pitchFamily="49" charset="-122"/>
                  </a:rPr>
                  <a:t>Faith . Hope . Love . Wisdom . Courage . Integrity</a:t>
                </a:r>
              </a:p>
            </p:txBody>
          </p:sp>
        </p:grpSp>
        <p:cxnSp>
          <p:nvCxnSpPr>
            <p:cNvPr id="18" name="Straight Connector 17">
              <a:extLst>
                <a:ext uri="{FF2B5EF4-FFF2-40B4-BE49-F238E27FC236}">
                  <a16:creationId xmlns:a16="http://schemas.microsoft.com/office/drawing/2014/main" id="{53A11FC3-0DB7-45CE-81B5-7B4A876EACD4}"/>
                </a:ext>
              </a:extLst>
            </p:cNvPr>
            <p:cNvCxnSpPr/>
            <p:nvPr/>
          </p:nvCxnSpPr>
          <p:spPr>
            <a:xfrm>
              <a:off x="1994182" y="5768207"/>
              <a:ext cx="8204661" cy="24938"/>
            </a:xfrm>
            <a:prstGeom prst="line">
              <a:avLst/>
            </a:prstGeom>
            <a:noFill/>
            <a:ln w="57150" cap="flat" cmpd="sng" algn="ctr">
              <a:solidFill>
                <a:srgbClr val="FF0000"/>
              </a:solidFill>
              <a:prstDash val="solid"/>
              <a:miter lim="800000"/>
            </a:ln>
            <a:effectLst/>
          </p:spPr>
        </p:cxnSp>
      </p:grpSp>
      <p:sp>
        <p:nvSpPr>
          <p:cNvPr id="14" name="Oval 13">
            <a:extLst>
              <a:ext uri="{FF2B5EF4-FFF2-40B4-BE49-F238E27FC236}">
                <a16:creationId xmlns:a16="http://schemas.microsoft.com/office/drawing/2014/main" id="{35F0E12D-05F6-4AA6-BC03-B23C922842FE}"/>
              </a:ext>
            </a:extLst>
          </p:cNvPr>
          <p:cNvSpPr/>
          <p:nvPr/>
        </p:nvSpPr>
        <p:spPr>
          <a:xfrm>
            <a:off x="1058128" y="3462528"/>
            <a:ext cx="270800" cy="268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519A5786-AC5B-4036-A978-E97C80C4AA19}"/>
              </a:ext>
            </a:extLst>
          </p:cNvPr>
          <p:cNvSpPr txBox="1"/>
          <p:nvPr/>
        </p:nvSpPr>
        <p:spPr>
          <a:xfrm>
            <a:off x="295139" y="732576"/>
            <a:ext cx="6304252" cy="5324535"/>
          </a:xfrm>
          <a:prstGeom prst="rect">
            <a:avLst/>
          </a:prstGeom>
          <a:noFill/>
        </p:spPr>
        <p:txBody>
          <a:bodyPr wrap="square" rtlCol="0">
            <a:spAutoFit/>
          </a:bodyPr>
          <a:lstStyle/>
          <a:p>
            <a:r>
              <a:rPr lang="en-GB" b="1" dirty="0">
                <a:latin typeface="ABeeZee" panose="02000000000000000000" pitchFamily="50" charset="0"/>
              </a:rPr>
              <a:t>Things that you can do which will help you: </a:t>
            </a:r>
          </a:p>
          <a:p>
            <a:endParaRPr lang="en-GB" b="1" dirty="0">
              <a:latin typeface="ABeeZee" panose="02000000000000000000" pitchFamily="50" charset="0"/>
            </a:endParaRPr>
          </a:p>
          <a:p>
            <a:pPr marL="285750" indent="-285750">
              <a:buFont typeface="Arial" panose="020B0604020202020204" pitchFamily="34" charset="0"/>
              <a:buChar char="•"/>
            </a:pPr>
            <a:r>
              <a:rPr lang="en-GB" b="1" dirty="0">
                <a:latin typeface="ABeeZee" panose="02000000000000000000" pitchFamily="50" charset="0"/>
              </a:rPr>
              <a:t>Join a large library – large libraries in Manchester and Liverpool will allow you to download the app and loan e-books on line. </a:t>
            </a:r>
          </a:p>
          <a:p>
            <a:pPr algn="ctr"/>
            <a:r>
              <a:rPr lang="en-GB" sz="1600" i="1" dirty="0">
                <a:latin typeface="ABeeZee" panose="02000000000000000000" pitchFamily="50" charset="0"/>
              </a:rPr>
              <a:t>Wigan library does not have e-books but it does have an e-magazine service.</a:t>
            </a:r>
          </a:p>
          <a:p>
            <a:endParaRPr lang="en-GB" b="1" dirty="0">
              <a:latin typeface="ABeeZee" panose="02000000000000000000" pitchFamily="50" charset="0"/>
            </a:endParaRPr>
          </a:p>
          <a:p>
            <a:endParaRPr lang="en-GB" b="1" dirty="0">
              <a:latin typeface="ABeeZee" panose="02000000000000000000" pitchFamily="50" charset="0"/>
            </a:endParaRPr>
          </a:p>
          <a:p>
            <a:endParaRPr lang="en-GB" b="1" dirty="0">
              <a:latin typeface="ABeeZee" panose="02000000000000000000" pitchFamily="50" charset="0"/>
            </a:endParaRPr>
          </a:p>
          <a:p>
            <a:endParaRPr lang="en-GB" b="1" dirty="0">
              <a:latin typeface="ABeeZee" panose="02000000000000000000" pitchFamily="50" charset="0"/>
            </a:endParaRPr>
          </a:p>
          <a:p>
            <a:endParaRPr lang="en-GB" b="1" dirty="0">
              <a:latin typeface="ABeeZee" panose="02000000000000000000" pitchFamily="50" charset="0"/>
            </a:endParaRPr>
          </a:p>
          <a:p>
            <a:r>
              <a:rPr lang="en-GB" sz="1600" b="1" dirty="0">
                <a:latin typeface="ABeeZee" panose="02000000000000000000" pitchFamily="50" charset="0"/>
              </a:rPr>
              <a:t>Are you on Twitter? – If so, consider the following:</a:t>
            </a:r>
          </a:p>
          <a:p>
            <a:r>
              <a:rPr lang="en-GB" sz="1600" b="1" dirty="0">
                <a:latin typeface="ABeeZee" panose="02000000000000000000" pitchFamily="50" charset="0"/>
              </a:rPr>
              <a:t>			BBC Politics</a:t>
            </a:r>
          </a:p>
          <a:p>
            <a:r>
              <a:rPr lang="en-GB" sz="1600" b="1" dirty="0">
                <a:latin typeface="ABeeZee" panose="02000000000000000000" pitchFamily="50" charset="0"/>
              </a:rPr>
              <a:t>			Theos Think Tank</a:t>
            </a:r>
          </a:p>
          <a:p>
            <a:r>
              <a:rPr lang="en-GB" sz="1600" b="1" dirty="0">
                <a:latin typeface="ABeeZee" panose="02000000000000000000" pitchFamily="50" charset="0"/>
              </a:rPr>
              <a:t>			Religion News Service</a:t>
            </a:r>
          </a:p>
          <a:p>
            <a:r>
              <a:rPr lang="en-GB" sz="1600" b="1" dirty="0">
                <a:latin typeface="ABeeZee" panose="02000000000000000000" pitchFamily="50" charset="0"/>
              </a:rPr>
              <a:t>			Channel 4 News</a:t>
            </a:r>
          </a:p>
          <a:p>
            <a:r>
              <a:rPr lang="en-GB" sz="1600" b="1" dirty="0">
                <a:latin typeface="ABeeZee" panose="02000000000000000000" pitchFamily="50" charset="0"/>
              </a:rPr>
              <a:t>			BBC Radio 4 Today</a:t>
            </a:r>
          </a:p>
          <a:p>
            <a:r>
              <a:rPr lang="en-GB" sz="1600" b="1" dirty="0">
                <a:latin typeface="ABeeZee" panose="02000000000000000000" pitchFamily="50" charset="0"/>
              </a:rPr>
              <a:t>			Oxford Philosophy</a:t>
            </a:r>
          </a:p>
          <a:p>
            <a:r>
              <a:rPr lang="en-GB" sz="1600" b="1" dirty="0">
                <a:latin typeface="ABeeZee" panose="02000000000000000000" pitchFamily="50" charset="0"/>
              </a:rPr>
              <a:t>			Philosophy Now</a:t>
            </a:r>
          </a:p>
        </p:txBody>
      </p:sp>
      <p:pic>
        <p:nvPicPr>
          <p:cNvPr id="1028" name="Picture 4" descr="Twitter icon">
            <a:extLst>
              <a:ext uri="{FF2B5EF4-FFF2-40B4-BE49-F238E27FC236}">
                <a16:creationId xmlns:a16="http://schemas.microsoft.com/office/drawing/2014/main" id="{F2252CA8-23D2-4786-9F8A-232F5F992E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188" y="4344293"/>
            <a:ext cx="720916" cy="73152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Manchester Central Library - 2020 All You Need to Know Before You ...">
            <a:extLst>
              <a:ext uri="{FF2B5EF4-FFF2-40B4-BE49-F238E27FC236}">
                <a16:creationId xmlns:a16="http://schemas.microsoft.com/office/drawing/2014/main" id="{7266BCB6-8459-4FEE-98A9-BD26E37B3E5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0382" t="7113" r="6476" b="13575"/>
          <a:stretch/>
        </p:blipFill>
        <p:spPr bwMode="auto">
          <a:xfrm>
            <a:off x="4883008" y="2448072"/>
            <a:ext cx="1414273" cy="109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5066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BB37AD8F-C809-4868-B77E-A582D0C3A2B4}"/>
              </a:ext>
            </a:extLst>
          </p:cNvPr>
          <p:cNvSpPr/>
          <p:nvPr/>
        </p:nvSpPr>
        <p:spPr>
          <a:xfrm>
            <a:off x="736904" y="4518728"/>
            <a:ext cx="270800" cy="250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en-GB" sz="1013">
              <a:solidFill>
                <a:prstClr val="white"/>
              </a:solidFill>
              <a:latin typeface="Calibri"/>
            </a:endParaRPr>
          </a:p>
        </p:txBody>
      </p:sp>
      <p:pic>
        <p:nvPicPr>
          <p:cNvPr id="2050" name="Picture 2" descr="5 things to help you ace your GCSES &amp; A-LEVELS - Youth Employment UK">
            <a:extLst>
              <a:ext uri="{FF2B5EF4-FFF2-40B4-BE49-F238E27FC236}">
                <a16:creationId xmlns:a16="http://schemas.microsoft.com/office/drawing/2014/main" id="{84BEC226-971A-4123-B5EA-0ADC9F1DFA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156" t="1601" r="15378" b="3202"/>
          <a:stretch/>
        </p:blipFill>
        <p:spPr bwMode="auto">
          <a:xfrm>
            <a:off x="0" y="0"/>
            <a:ext cx="6858000" cy="44100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CDCEE5E-A1BA-44A4-B814-42CB87F74F6B}"/>
              </a:ext>
            </a:extLst>
          </p:cNvPr>
          <p:cNvSpPr txBox="1"/>
          <p:nvPr/>
        </p:nvSpPr>
        <p:spPr>
          <a:xfrm rot="649703">
            <a:off x="2951475" y="1401766"/>
            <a:ext cx="2493847" cy="1877437"/>
          </a:xfrm>
          <a:prstGeom prst="rect">
            <a:avLst/>
          </a:prstGeom>
          <a:noFill/>
        </p:spPr>
        <p:txBody>
          <a:bodyPr wrap="square" rtlCol="0">
            <a:spAutoFit/>
          </a:bodyPr>
          <a:lstStyle/>
          <a:p>
            <a:pPr algn="ctr"/>
            <a:r>
              <a:rPr lang="en-GB" sz="2000" dirty="0">
                <a:latin typeface="ABeeZee" panose="02000000000000000000" pitchFamily="50" charset="0"/>
              </a:rPr>
              <a:t>Things that you can do now to prepare you for</a:t>
            </a:r>
          </a:p>
          <a:p>
            <a:pPr algn="ctr"/>
            <a:r>
              <a:rPr lang="en-GB" sz="2000" dirty="0">
                <a:latin typeface="ABeeZee" panose="02000000000000000000" pitchFamily="50" charset="0"/>
              </a:rPr>
              <a:t> A-Level RS</a:t>
            </a:r>
          </a:p>
          <a:p>
            <a:pPr algn="ctr"/>
            <a:r>
              <a:rPr lang="en-GB" i="1" dirty="0">
                <a:latin typeface="ABeeZee" panose="02000000000000000000" pitchFamily="50" charset="0"/>
              </a:rPr>
              <a:t>(</a:t>
            </a:r>
            <a:r>
              <a:rPr lang="en-GB" i="1" dirty="0">
                <a:solidFill>
                  <a:srgbClr val="FF0000"/>
                </a:solidFill>
                <a:latin typeface="ABeeZee" panose="02000000000000000000" pitchFamily="50" charset="0"/>
              </a:rPr>
              <a:t>Philosophy,</a:t>
            </a:r>
            <a:r>
              <a:rPr lang="en-GB" i="1" dirty="0">
                <a:latin typeface="ABeeZee" panose="02000000000000000000" pitchFamily="50" charset="0"/>
              </a:rPr>
              <a:t> </a:t>
            </a:r>
            <a:r>
              <a:rPr lang="en-GB" i="1" dirty="0">
                <a:solidFill>
                  <a:srgbClr val="0033CC"/>
                </a:solidFill>
                <a:latin typeface="ABeeZee" panose="02000000000000000000" pitchFamily="50" charset="0"/>
              </a:rPr>
              <a:t>Ethics,</a:t>
            </a:r>
            <a:r>
              <a:rPr lang="en-GB" i="1" dirty="0">
                <a:latin typeface="ABeeZee" panose="02000000000000000000" pitchFamily="50" charset="0"/>
              </a:rPr>
              <a:t> </a:t>
            </a:r>
            <a:r>
              <a:rPr lang="en-GB" i="1" dirty="0">
                <a:solidFill>
                  <a:srgbClr val="339933"/>
                </a:solidFill>
                <a:latin typeface="ABeeZee" panose="02000000000000000000" pitchFamily="50" charset="0"/>
              </a:rPr>
              <a:t>Christian Thought</a:t>
            </a:r>
            <a:r>
              <a:rPr lang="en-GB" i="1" dirty="0">
                <a:latin typeface="ABeeZee" panose="02000000000000000000" pitchFamily="50" charset="0"/>
              </a:rPr>
              <a:t>)</a:t>
            </a:r>
          </a:p>
        </p:txBody>
      </p:sp>
      <p:sp>
        <p:nvSpPr>
          <p:cNvPr id="5" name="TextBox 4">
            <a:extLst>
              <a:ext uri="{FF2B5EF4-FFF2-40B4-BE49-F238E27FC236}">
                <a16:creationId xmlns:a16="http://schemas.microsoft.com/office/drawing/2014/main" id="{1DCDA29F-9AC7-4210-8E6C-6C771DC0C45C}"/>
              </a:ext>
            </a:extLst>
          </p:cNvPr>
          <p:cNvSpPr txBox="1"/>
          <p:nvPr/>
        </p:nvSpPr>
        <p:spPr>
          <a:xfrm>
            <a:off x="161544" y="4769136"/>
            <a:ext cx="6534912" cy="4678204"/>
          </a:xfrm>
          <a:custGeom>
            <a:avLst/>
            <a:gdLst>
              <a:gd name="connsiteX0" fmla="*/ 0 w 6534912"/>
              <a:gd name="connsiteY0" fmla="*/ 0 h 4678204"/>
              <a:gd name="connsiteX1" fmla="*/ 6534912 w 6534912"/>
              <a:gd name="connsiteY1" fmla="*/ 0 h 4678204"/>
              <a:gd name="connsiteX2" fmla="*/ 6534912 w 6534912"/>
              <a:gd name="connsiteY2" fmla="*/ 4678204 h 4678204"/>
              <a:gd name="connsiteX3" fmla="*/ 0 w 6534912"/>
              <a:gd name="connsiteY3" fmla="*/ 4678204 h 4678204"/>
              <a:gd name="connsiteX4" fmla="*/ 0 w 6534912"/>
              <a:gd name="connsiteY4" fmla="*/ 0 h 4678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4912" h="4678204" extrusionOk="0">
                <a:moveTo>
                  <a:pt x="0" y="0"/>
                </a:moveTo>
                <a:cubicBezTo>
                  <a:pt x="1018619" y="-5264"/>
                  <a:pt x="5143387" y="84467"/>
                  <a:pt x="6534912" y="0"/>
                </a:cubicBezTo>
                <a:cubicBezTo>
                  <a:pt x="6406739" y="957237"/>
                  <a:pt x="6664062" y="2866015"/>
                  <a:pt x="6534912" y="4678204"/>
                </a:cubicBezTo>
                <a:cubicBezTo>
                  <a:pt x="4395545" y="4784524"/>
                  <a:pt x="1791208" y="4670555"/>
                  <a:pt x="0" y="4678204"/>
                </a:cubicBezTo>
                <a:cubicBezTo>
                  <a:pt x="160128" y="2458548"/>
                  <a:pt x="25049" y="2096924"/>
                  <a:pt x="0" y="0"/>
                </a:cubicBezTo>
                <a:close/>
              </a:path>
            </a:pathLst>
          </a:custGeom>
          <a:noFill/>
          <a:ln w="28575">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0">
            <a:spAutoFit/>
          </a:bodyPr>
          <a:lstStyle/>
          <a:p>
            <a:r>
              <a:rPr lang="en-GB" sz="1600" dirty="0">
                <a:latin typeface="ABeeZee" panose="02000000000000000000" pitchFamily="50" charset="0"/>
              </a:rPr>
              <a:t>Before starting the topics, it is important to develop your understanding of the assessment criteria at A-Level.  Specific information can be found on the OCR website.</a:t>
            </a:r>
          </a:p>
          <a:p>
            <a:r>
              <a:rPr lang="en-GB" sz="1200" dirty="0">
                <a:hlinkClick r:id="rId3"/>
              </a:rPr>
              <a:t>https://www.ocr.org.uk/qualifications/as-and-a-level/religious-studies-h173-h573-from-2016/</a:t>
            </a:r>
            <a:endParaRPr lang="en-GB" sz="1200" dirty="0"/>
          </a:p>
          <a:p>
            <a:endParaRPr lang="en-GB" sz="1200" dirty="0"/>
          </a:p>
          <a:p>
            <a:r>
              <a:rPr lang="en-GB" sz="1600" dirty="0">
                <a:latin typeface="ABeeZee" panose="02000000000000000000" pitchFamily="50" charset="0"/>
              </a:rPr>
              <a:t>During the next two years we will attend the Philosophy and Ethics conference (usually held in Manchester) delivered by Dr Peter and Charlotte Vardy.  The conference is excellent.  It is fun, engaging, informative and the opportunity to listen to Dr Peter Vardy yourself! </a:t>
            </a:r>
            <a:r>
              <a:rPr lang="en-GB" sz="1200" i="1" dirty="0">
                <a:latin typeface="ABeeZee" panose="02000000000000000000" pitchFamily="50" charset="0"/>
              </a:rPr>
              <a:t>(You will read a lot of Dr Peter Vardy’s work during the course).  </a:t>
            </a:r>
          </a:p>
          <a:p>
            <a:r>
              <a:rPr lang="en-GB" sz="1600" dirty="0">
                <a:latin typeface="ABeeZee" panose="02000000000000000000" pitchFamily="50" charset="0"/>
              </a:rPr>
              <a:t>If you have the opportunity to read any of his books before the course begins, please do!</a:t>
            </a:r>
          </a:p>
          <a:p>
            <a:endParaRPr lang="en-GB" sz="1600" dirty="0">
              <a:latin typeface="ABeeZee" panose="02000000000000000000" pitchFamily="50" charset="0"/>
            </a:endParaRPr>
          </a:p>
          <a:p>
            <a:endParaRPr lang="en-GB" sz="1600" dirty="0">
              <a:latin typeface="ABeeZee" panose="02000000000000000000" pitchFamily="50" charset="0"/>
            </a:endParaRPr>
          </a:p>
          <a:p>
            <a:pPr algn="ctr"/>
            <a:r>
              <a:rPr lang="en-GB" sz="1600" dirty="0">
                <a:latin typeface="ABeeZee" panose="02000000000000000000" pitchFamily="50" charset="0"/>
              </a:rPr>
              <a:t>Watch the following clip -</a:t>
            </a:r>
            <a:r>
              <a:rPr lang="en-GB" sz="1600" dirty="0">
                <a:latin typeface="ABeeZee" panose="02000000000000000000" pitchFamily="50" charset="0"/>
                <a:hlinkClick r:id="rId4"/>
              </a:rPr>
              <a:t>https://www.youtube.com/watch?v=nc9zoavJy3o&amp;t=1s</a:t>
            </a:r>
            <a:r>
              <a:rPr lang="en-GB" sz="1600" dirty="0">
                <a:latin typeface="ABeeZee" panose="02000000000000000000" pitchFamily="50" charset="0"/>
              </a:rPr>
              <a:t> </a:t>
            </a:r>
          </a:p>
          <a:p>
            <a:endParaRPr lang="en-GB" sz="1400" dirty="0">
              <a:latin typeface="ABeeZee" panose="02000000000000000000" pitchFamily="50" charset="0"/>
            </a:endParaRPr>
          </a:p>
          <a:p>
            <a:pPr algn="ctr"/>
            <a:r>
              <a:rPr lang="en-GB" sz="2000" b="1" dirty="0">
                <a:latin typeface="ABeeZee" panose="02000000000000000000" pitchFamily="50" charset="0"/>
              </a:rPr>
              <a:t>Writing A Level Essays </a:t>
            </a:r>
            <a:r>
              <a:rPr lang="en-GB" sz="1600" dirty="0">
                <a:latin typeface="ABeeZee" panose="02000000000000000000" pitchFamily="50" charset="0"/>
              </a:rPr>
              <a:t>– </a:t>
            </a:r>
            <a:r>
              <a:rPr lang="en-GB" dirty="0">
                <a:latin typeface="ABeeZee" panose="02000000000000000000" pitchFamily="50" charset="0"/>
              </a:rPr>
              <a:t>by Charlotte Vardy</a:t>
            </a:r>
            <a:endParaRPr lang="en-GB" sz="1600" dirty="0">
              <a:latin typeface="ABeeZee" panose="02000000000000000000" pitchFamily="50" charset="0"/>
            </a:endParaRPr>
          </a:p>
          <a:p>
            <a:endParaRPr lang="en-GB" sz="1600" dirty="0">
              <a:latin typeface="ABeeZee" panose="02000000000000000000" pitchFamily="50" charset="0"/>
            </a:endParaRPr>
          </a:p>
        </p:txBody>
      </p:sp>
    </p:spTree>
    <p:extLst>
      <p:ext uri="{BB962C8B-B14F-4D97-AF65-F5344CB8AC3E}">
        <p14:creationId xmlns:p14="http://schemas.microsoft.com/office/powerpoint/2010/main" val="1234970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21" y="100297"/>
            <a:ext cx="6688558" cy="9805703"/>
          </a:xfrm>
          <a:prstGeom prst="rect">
            <a:avLst/>
          </a:prstGeom>
        </p:spPr>
      </p:pic>
      <p:sp>
        <p:nvSpPr>
          <p:cNvPr id="14" name="Oval 13">
            <a:extLst>
              <a:ext uri="{FF2B5EF4-FFF2-40B4-BE49-F238E27FC236}">
                <a16:creationId xmlns:a16="http://schemas.microsoft.com/office/drawing/2014/main" id="{35F0E12D-05F6-4AA6-BC03-B23C922842FE}"/>
              </a:ext>
            </a:extLst>
          </p:cNvPr>
          <p:cNvSpPr/>
          <p:nvPr/>
        </p:nvSpPr>
        <p:spPr>
          <a:xfrm>
            <a:off x="1058128" y="3462528"/>
            <a:ext cx="270800" cy="268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6E1B4A8E-1409-4C6D-ACA4-836B57B9F184}"/>
              </a:ext>
            </a:extLst>
          </p:cNvPr>
          <p:cNvSpPr/>
          <p:nvPr/>
        </p:nvSpPr>
        <p:spPr>
          <a:xfrm>
            <a:off x="295162" y="412012"/>
            <a:ext cx="6267676" cy="6586418"/>
          </a:xfrm>
          <a:prstGeom prst="rect">
            <a:avLst/>
          </a:prstGeom>
          <a:solidFill>
            <a:schemeClr val="bg1"/>
          </a:solidFill>
        </p:spPr>
        <p:txBody>
          <a:bodyPr wrap="square">
            <a:spAutoFit/>
          </a:bodyPr>
          <a:lstStyle/>
          <a:p>
            <a:r>
              <a:rPr lang="en-GB" sz="1600" b="1" u="sng" dirty="0">
                <a:effectLst>
                  <a:outerShdw blurRad="38100" dist="38100" dir="2700000" algn="tl">
                    <a:srgbClr val="000000">
                      <a:alpha val="43137"/>
                    </a:srgbClr>
                  </a:outerShdw>
                </a:effectLst>
                <a:latin typeface="ABeeZee" panose="02000000000000000000" pitchFamily="50" charset="0"/>
              </a:rPr>
              <a:t>Task</a:t>
            </a:r>
            <a:r>
              <a:rPr lang="en-GB" sz="1600" b="1" dirty="0">
                <a:solidFill>
                  <a:srgbClr val="FF0000"/>
                </a:solidFill>
                <a:latin typeface="ABeeZee" panose="02000000000000000000" pitchFamily="50" charset="0"/>
              </a:rPr>
              <a:t> Option 1: Philosophy</a:t>
            </a:r>
          </a:p>
          <a:p>
            <a:endParaRPr lang="en-GB" sz="1600" b="1" dirty="0">
              <a:latin typeface="ABeeZee" panose="02000000000000000000" pitchFamily="50" charset="0"/>
            </a:endParaRPr>
          </a:p>
          <a:p>
            <a:r>
              <a:rPr lang="en-GB" sz="1400" dirty="0">
                <a:latin typeface="ABeeZee" panose="02000000000000000000" pitchFamily="50" charset="0"/>
              </a:rPr>
              <a:t>One area of philosophy of religion you will study is religious experience.  It will begin with an account of reports of religious experience including issues of interpretation and the problem of other minds.  You will look at John Hick’s theory of religious experience as `experiencing as’ before going on to specific discussion of William James, Richard Swinburne’s notions of credulity and testimony, and Rudolf Otto’s theory of numinous experience.  You will consider mystical and conversion experiences.  At the end of the unit you will be able to offer examples of experiences to illustrate arguments.</a:t>
            </a:r>
          </a:p>
          <a:p>
            <a:endParaRPr lang="en-GB" sz="1400" dirty="0">
              <a:latin typeface="ABeeZee" panose="02000000000000000000" pitchFamily="50" charset="0"/>
            </a:endParaRPr>
          </a:p>
          <a:p>
            <a:r>
              <a:rPr lang="en-GB" sz="1400" dirty="0">
                <a:latin typeface="ABeeZee" panose="02000000000000000000" pitchFamily="50" charset="0"/>
              </a:rPr>
              <a:t>During the unit you will investigate aims to verify or deny the existence of a higher being/reality through direct experience.  </a:t>
            </a:r>
          </a:p>
          <a:p>
            <a:endParaRPr lang="en-GB" sz="1400" dirty="0">
              <a:latin typeface="ABeeZee" panose="02000000000000000000" pitchFamily="50" charset="0"/>
            </a:endParaRPr>
          </a:p>
          <a:p>
            <a:r>
              <a:rPr lang="en-GB" sz="1400" dirty="0">
                <a:solidFill>
                  <a:srgbClr val="FF0000"/>
                </a:solidFill>
                <a:latin typeface="ABeeZee" panose="02000000000000000000" pitchFamily="50" charset="0"/>
              </a:rPr>
              <a:t>Your goal as an independent journalist is to research this subject area</a:t>
            </a:r>
            <a:r>
              <a:rPr lang="en-GB" sz="1400" dirty="0">
                <a:latin typeface="ABeeZee" panose="02000000000000000000" pitchFamily="50" charset="0"/>
              </a:rPr>
              <a:t>.</a:t>
            </a:r>
          </a:p>
          <a:p>
            <a:endParaRPr lang="en-GB" sz="1400" dirty="0">
              <a:latin typeface="ABeeZee" panose="02000000000000000000" pitchFamily="50" charset="0"/>
            </a:endParaRPr>
          </a:p>
          <a:p>
            <a:r>
              <a:rPr lang="en-GB" sz="1400" dirty="0">
                <a:latin typeface="ABeeZee" panose="02000000000000000000" pitchFamily="50" charset="0"/>
              </a:rPr>
              <a:t>You could do this by creating a fact file on the main named scholars named above outlining key points or producing a piece of writing in the format of a report/news paper article.</a:t>
            </a:r>
          </a:p>
          <a:p>
            <a:endParaRPr lang="en-GB" sz="1400" dirty="0">
              <a:latin typeface="ABeeZee" panose="02000000000000000000" pitchFamily="50" charset="0"/>
            </a:endParaRPr>
          </a:p>
          <a:p>
            <a:r>
              <a:rPr lang="en-GB" sz="1400" dirty="0">
                <a:latin typeface="ABeeZee" panose="02000000000000000000" pitchFamily="50" charset="0"/>
              </a:rPr>
              <a:t>Here are seven links to help get your research started.  You will find more useful sites when you begin your research.</a:t>
            </a:r>
          </a:p>
          <a:p>
            <a:pPr marL="342900" indent="-342900">
              <a:buFont typeface="+mj-lt"/>
              <a:buAutoNum type="arabicPeriod"/>
            </a:pPr>
            <a:r>
              <a:rPr lang="en-GB" sz="1200" dirty="0">
                <a:hlinkClick r:id="rId3"/>
              </a:rPr>
              <a:t>https://www.bbc.co.uk/programmes/b00s9ftw</a:t>
            </a:r>
            <a:endParaRPr lang="en-GB" sz="1200" b="1" dirty="0">
              <a:latin typeface="ABeeZee" panose="02000000000000000000" pitchFamily="50" charset="0"/>
            </a:endParaRPr>
          </a:p>
          <a:p>
            <a:pPr marL="342900" indent="-342900">
              <a:buFont typeface="+mj-lt"/>
              <a:buAutoNum type="arabicPeriod"/>
            </a:pPr>
            <a:r>
              <a:rPr lang="en-GB" sz="1200" dirty="0">
                <a:hlinkClick r:id="rId4"/>
              </a:rPr>
              <a:t>https://www.youtube.com/watch?v=ZQu3W5aZrpc</a:t>
            </a:r>
            <a:endParaRPr lang="en-GB" sz="1200" dirty="0"/>
          </a:p>
          <a:p>
            <a:pPr marL="342900" indent="-342900">
              <a:buFont typeface="+mj-lt"/>
              <a:buAutoNum type="arabicPeriod"/>
            </a:pPr>
            <a:r>
              <a:rPr lang="en-GB" sz="1200" dirty="0">
                <a:hlinkClick r:id="rId5"/>
              </a:rPr>
              <a:t>https://www.bbc.co.uk/bitesize/guides/zv2fgwx/revision/4</a:t>
            </a:r>
            <a:endParaRPr lang="en-GB" sz="1200" b="1" dirty="0">
              <a:latin typeface="ABeeZee" panose="02000000000000000000" pitchFamily="50" charset="0"/>
            </a:endParaRPr>
          </a:p>
          <a:p>
            <a:pPr marL="228600" indent="-228600">
              <a:buFont typeface="+mj-lt"/>
              <a:buAutoNum type="arabicPeriod"/>
            </a:pPr>
            <a:r>
              <a:rPr lang="en-GB" sz="1200" dirty="0">
                <a:hlinkClick r:id="rId6"/>
              </a:rPr>
              <a:t>https://revisionworld.com/a2-level-level-revision/religious-studies/philosophy-religion/religious-experience/defining-religious-experience</a:t>
            </a:r>
            <a:endParaRPr lang="en-GB" sz="1200" dirty="0"/>
          </a:p>
          <a:p>
            <a:pPr marL="228600" indent="-228600">
              <a:buFont typeface="+mj-lt"/>
              <a:buAutoNum type="arabicPeriod"/>
            </a:pPr>
            <a:r>
              <a:rPr lang="en-GB" sz="1200" dirty="0">
                <a:hlinkClick r:id="rId7"/>
              </a:rPr>
              <a:t>http://jakedoesrevision.blogspot.com/2013/05/a2-religious-studies-religious.html</a:t>
            </a:r>
            <a:endParaRPr lang="en-GB" sz="1200" dirty="0"/>
          </a:p>
          <a:p>
            <a:pPr marL="228600" indent="-228600">
              <a:buFont typeface="+mj-lt"/>
              <a:buAutoNum type="arabicPeriod"/>
            </a:pPr>
            <a:r>
              <a:rPr lang="en-GB" sz="1200" dirty="0">
                <a:hlinkClick r:id="rId8"/>
              </a:rPr>
              <a:t>http://rsrevision.com/Alevel/philosophy/index.htm</a:t>
            </a:r>
            <a:endParaRPr lang="en-GB" sz="1200" dirty="0"/>
          </a:p>
          <a:p>
            <a:pPr marL="228600" indent="-228600">
              <a:buFont typeface="+mj-lt"/>
              <a:buAutoNum type="arabicPeriod"/>
            </a:pPr>
            <a:r>
              <a:rPr lang="en-GB" sz="1200" dirty="0">
                <a:hlinkClick r:id="rId9"/>
              </a:rPr>
              <a:t>https://plato.stanford.edu/entries/religious-experience/</a:t>
            </a:r>
            <a:endParaRPr lang="en-GB" sz="1200" b="1" dirty="0">
              <a:latin typeface="ABeeZee" panose="02000000000000000000" pitchFamily="50" charset="0"/>
            </a:endParaRPr>
          </a:p>
        </p:txBody>
      </p:sp>
    </p:spTree>
    <p:extLst>
      <p:ext uri="{BB962C8B-B14F-4D97-AF65-F5344CB8AC3E}">
        <p14:creationId xmlns:p14="http://schemas.microsoft.com/office/powerpoint/2010/main" val="1014987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21" y="100297"/>
            <a:ext cx="6688558" cy="9805703"/>
          </a:xfrm>
          <a:prstGeom prst="rect">
            <a:avLst/>
          </a:prstGeom>
        </p:spPr>
      </p:pic>
      <p:sp>
        <p:nvSpPr>
          <p:cNvPr id="14" name="Oval 13">
            <a:extLst>
              <a:ext uri="{FF2B5EF4-FFF2-40B4-BE49-F238E27FC236}">
                <a16:creationId xmlns:a16="http://schemas.microsoft.com/office/drawing/2014/main" id="{35F0E12D-05F6-4AA6-BC03-B23C922842FE}"/>
              </a:ext>
            </a:extLst>
          </p:cNvPr>
          <p:cNvSpPr/>
          <p:nvPr/>
        </p:nvSpPr>
        <p:spPr>
          <a:xfrm>
            <a:off x="1058128" y="3462528"/>
            <a:ext cx="270800" cy="268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6E1B4A8E-1409-4C6D-ACA4-836B57B9F184}"/>
              </a:ext>
            </a:extLst>
          </p:cNvPr>
          <p:cNvSpPr/>
          <p:nvPr/>
        </p:nvSpPr>
        <p:spPr>
          <a:xfrm>
            <a:off x="295162" y="412012"/>
            <a:ext cx="6267676" cy="2062103"/>
          </a:xfrm>
          <a:prstGeom prst="rect">
            <a:avLst/>
          </a:prstGeom>
          <a:solidFill>
            <a:schemeClr val="bg1"/>
          </a:solidFill>
        </p:spPr>
        <p:txBody>
          <a:bodyPr wrap="square">
            <a:spAutoFit/>
          </a:bodyPr>
          <a:lstStyle/>
          <a:p>
            <a:r>
              <a:rPr lang="en-GB" sz="1600" b="1" u="sng" dirty="0">
                <a:effectLst>
                  <a:outerShdw blurRad="38100" dist="38100" dir="2700000" algn="tl">
                    <a:srgbClr val="000000">
                      <a:alpha val="43137"/>
                    </a:srgbClr>
                  </a:outerShdw>
                </a:effectLst>
                <a:latin typeface="ABeeZee" panose="02000000000000000000" pitchFamily="50" charset="0"/>
              </a:rPr>
              <a:t>Task</a:t>
            </a:r>
            <a:r>
              <a:rPr lang="en-GB" sz="1600" b="1" dirty="0">
                <a:solidFill>
                  <a:srgbClr val="0033CC"/>
                </a:solidFill>
                <a:latin typeface="ABeeZee" panose="02000000000000000000" pitchFamily="50" charset="0"/>
              </a:rPr>
              <a:t> Option 2: Ethics</a:t>
            </a:r>
          </a:p>
          <a:p>
            <a:endParaRPr lang="en-GB" sz="1600" b="1" dirty="0">
              <a:latin typeface="ABeeZee" panose="02000000000000000000" pitchFamily="50" charset="0"/>
            </a:endParaRPr>
          </a:p>
          <a:p>
            <a:endParaRPr lang="en-GB" sz="1600" b="1" dirty="0">
              <a:latin typeface="ABeeZee" panose="02000000000000000000" pitchFamily="50" charset="0"/>
            </a:endParaRPr>
          </a:p>
          <a:p>
            <a:endParaRPr lang="en-GB" sz="1600" dirty="0">
              <a:latin typeface="ABeeZee" panose="02000000000000000000" pitchFamily="50" charset="0"/>
            </a:endParaRPr>
          </a:p>
          <a:p>
            <a:endParaRPr lang="en-GB" sz="1600" dirty="0">
              <a:latin typeface="ABeeZee" panose="02000000000000000000" pitchFamily="50" charset="0"/>
            </a:endParaRPr>
          </a:p>
          <a:p>
            <a:endParaRPr lang="en-GB" sz="1600" b="1" dirty="0">
              <a:latin typeface="ABeeZee" panose="02000000000000000000" pitchFamily="50" charset="0"/>
            </a:endParaRPr>
          </a:p>
          <a:p>
            <a:endParaRPr lang="en-GB" sz="1600" b="1" dirty="0">
              <a:latin typeface="ABeeZee" panose="02000000000000000000" pitchFamily="50" charset="0"/>
            </a:endParaRPr>
          </a:p>
          <a:p>
            <a:endParaRPr lang="en-GB" sz="1600" b="1" dirty="0">
              <a:latin typeface="ABeeZee" panose="02000000000000000000" pitchFamily="50" charset="0"/>
            </a:endParaRPr>
          </a:p>
        </p:txBody>
      </p:sp>
      <p:sp>
        <p:nvSpPr>
          <p:cNvPr id="3" name="Oval 2">
            <a:extLst>
              <a:ext uri="{FF2B5EF4-FFF2-40B4-BE49-F238E27FC236}">
                <a16:creationId xmlns:a16="http://schemas.microsoft.com/office/drawing/2014/main" id="{808D14B2-CDB9-4D99-A710-73D69B8A256F}"/>
              </a:ext>
            </a:extLst>
          </p:cNvPr>
          <p:cNvSpPr/>
          <p:nvPr/>
        </p:nvSpPr>
        <p:spPr>
          <a:xfrm>
            <a:off x="922728" y="4878710"/>
            <a:ext cx="270800" cy="2682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CAE09AF7-9E34-40BA-838D-630E87097608}"/>
              </a:ext>
            </a:extLst>
          </p:cNvPr>
          <p:cNvSpPr txBox="1"/>
          <p:nvPr/>
        </p:nvSpPr>
        <p:spPr>
          <a:xfrm>
            <a:off x="295162" y="729930"/>
            <a:ext cx="6373862" cy="6155531"/>
          </a:xfrm>
          <a:prstGeom prst="rect">
            <a:avLst/>
          </a:prstGeom>
          <a:noFill/>
        </p:spPr>
        <p:txBody>
          <a:bodyPr wrap="square" rtlCol="0">
            <a:spAutoFit/>
          </a:bodyPr>
          <a:lstStyle/>
          <a:p>
            <a:r>
              <a:rPr lang="en-GB" sz="1400" dirty="0">
                <a:latin typeface="ABeeZee" panose="02000000000000000000" pitchFamily="50" charset="0"/>
              </a:rPr>
              <a:t>One topic that you will study as part of the unit on Ethics is Business Ethics.  You will reflect on how questions of business ethics have become more central in the last 150 years, although they have always been part of philosophical and religious discourse. You will consider corporate social responsibility, whistle-blowing, good ethics as good business and globalisation.  Furthermore, you will illustrate arguments with real examples.</a:t>
            </a:r>
          </a:p>
          <a:p>
            <a:endParaRPr lang="en-GB" sz="1400" dirty="0">
              <a:latin typeface="ABeeZee" panose="02000000000000000000" pitchFamily="50" charset="0"/>
            </a:endParaRPr>
          </a:p>
          <a:p>
            <a:r>
              <a:rPr lang="en-GB" sz="1400" dirty="0">
                <a:latin typeface="ABeeZee" panose="02000000000000000000" pitchFamily="50" charset="0"/>
              </a:rPr>
              <a:t>Imagine you are a journalist researching the topic of Business ethics.  </a:t>
            </a:r>
            <a:r>
              <a:rPr lang="en-GB" sz="1400" dirty="0">
                <a:solidFill>
                  <a:srgbClr val="0033CC"/>
                </a:solidFill>
                <a:latin typeface="ABeeZee" panose="02000000000000000000" pitchFamily="50" charset="0"/>
              </a:rPr>
              <a:t>Your article is to make reference to the development of business ethics in Britain</a:t>
            </a:r>
            <a:r>
              <a:rPr lang="en-GB" sz="1400" dirty="0">
                <a:latin typeface="ABeeZee" panose="02000000000000000000" pitchFamily="50" charset="0"/>
              </a:rPr>
              <a:t>.  Consider the state of Britain in the nineteenth century – explain the Industrial Revolution – what conditions did workers work in?  What happened in 1970? What year did the protection of a worker in Britain against unfair dismissal happen?  You might want to make reference to Bishop Frederick Temple’s intervention or the Christian Socialist movement in the 1840’s.</a:t>
            </a:r>
          </a:p>
          <a:p>
            <a:r>
              <a:rPr lang="en-GB" sz="1400" dirty="0">
                <a:latin typeface="ABeeZee" panose="02000000000000000000" pitchFamily="50" charset="0"/>
              </a:rPr>
              <a:t>Your research might include aspects of corporate social responsibility, explanation of whistle-blowing and consideration of what we really want from business organisations.</a:t>
            </a:r>
          </a:p>
          <a:p>
            <a:endParaRPr lang="en-GB" sz="1400" dirty="0">
              <a:latin typeface="ABeeZee" panose="02000000000000000000" pitchFamily="50" charset="0"/>
            </a:endParaRPr>
          </a:p>
          <a:p>
            <a:r>
              <a:rPr lang="en-GB" sz="1400" dirty="0">
                <a:latin typeface="ABeeZee" panose="02000000000000000000" pitchFamily="50" charset="0"/>
              </a:rPr>
              <a:t>Here are six links to help get your research started.  You will find more useful sites when you begin your research.</a:t>
            </a:r>
          </a:p>
          <a:p>
            <a:pPr marL="342900" indent="-342900">
              <a:buFont typeface="+mj-lt"/>
              <a:buAutoNum type="arabicPeriod"/>
            </a:pPr>
            <a:endParaRPr lang="en-GB" sz="1400" dirty="0">
              <a:latin typeface="ABeeZee" panose="02000000000000000000" pitchFamily="50" charset="0"/>
            </a:endParaRPr>
          </a:p>
          <a:p>
            <a:pPr marL="228600" indent="-228600">
              <a:buFont typeface="+mj-lt"/>
              <a:buAutoNum type="arabicPeriod"/>
            </a:pPr>
            <a:r>
              <a:rPr lang="en-GB" sz="1200" dirty="0">
                <a:hlinkClick r:id="rId3"/>
              </a:rPr>
              <a:t>https://www.bbc.co.uk/sounds/play/p034mdkr</a:t>
            </a:r>
            <a:endParaRPr lang="en-GB" sz="1200" dirty="0"/>
          </a:p>
          <a:p>
            <a:pPr marL="228600" indent="-228600">
              <a:buFont typeface="+mj-lt"/>
              <a:buAutoNum type="arabicPeriod"/>
            </a:pPr>
            <a:r>
              <a:rPr lang="en-GB" sz="1200" dirty="0">
                <a:hlinkClick r:id="rId4"/>
              </a:rPr>
              <a:t>https://www.youtube.com/watch?v=3tlXE84et2A</a:t>
            </a:r>
            <a:endParaRPr lang="en-GB" sz="1200" dirty="0">
              <a:latin typeface="ABeeZee" panose="02000000000000000000" pitchFamily="50" charset="0"/>
            </a:endParaRPr>
          </a:p>
          <a:p>
            <a:pPr marL="228600" indent="-228600">
              <a:buFont typeface="+mj-lt"/>
              <a:buAutoNum type="arabicPeriod"/>
            </a:pPr>
            <a:r>
              <a:rPr lang="en-GB" sz="1200" dirty="0">
                <a:hlinkClick r:id="rId5"/>
              </a:rPr>
              <a:t>https://www.bbc.co.uk/sounds/play/p03m0jtt</a:t>
            </a:r>
            <a:endParaRPr lang="en-GB" sz="1200" dirty="0"/>
          </a:p>
          <a:p>
            <a:pPr marL="228600" indent="-228600">
              <a:buFont typeface="+mj-lt"/>
              <a:buAutoNum type="arabicPeriod"/>
            </a:pPr>
            <a:r>
              <a:rPr lang="en-GB" sz="1200" dirty="0">
                <a:hlinkClick r:id="rId6"/>
              </a:rPr>
              <a:t>http://jakedoesrevision.blogspot.com/2013/01/a2-religious-studies-business-ethics.html</a:t>
            </a:r>
            <a:endParaRPr lang="en-GB" sz="1200" dirty="0"/>
          </a:p>
          <a:p>
            <a:pPr marL="228600" indent="-228600">
              <a:buFont typeface="+mj-lt"/>
              <a:buAutoNum type="arabicPeriod"/>
            </a:pPr>
            <a:r>
              <a:rPr lang="en-GB" sz="1200" dirty="0">
                <a:hlinkClick r:id="rId7"/>
              </a:rPr>
              <a:t>http://www.rsrevision.com/Alevel/ethics/business/ethics.htm</a:t>
            </a:r>
            <a:endParaRPr lang="en-GB" sz="1200" dirty="0"/>
          </a:p>
          <a:p>
            <a:pPr marL="228600" indent="-228600">
              <a:buFont typeface="+mj-lt"/>
              <a:buAutoNum type="arabicPeriod"/>
            </a:pPr>
            <a:r>
              <a:rPr lang="en-GB" sz="1200" dirty="0">
                <a:hlinkClick r:id="rId8"/>
              </a:rPr>
              <a:t>https://peped.org/philosophicalinvestigations/ethics/ethics-a2/business-ethics/</a:t>
            </a:r>
            <a:endParaRPr lang="en-GB" sz="1200" dirty="0">
              <a:latin typeface="ABeeZee" panose="02000000000000000000" pitchFamily="50" charset="0"/>
            </a:endParaRPr>
          </a:p>
        </p:txBody>
      </p:sp>
    </p:spTree>
    <p:extLst>
      <p:ext uri="{BB962C8B-B14F-4D97-AF65-F5344CB8AC3E}">
        <p14:creationId xmlns:p14="http://schemas.microsoft.com/office/powerpoint/2010/main" val="484522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21" y="100297"/>
            <a:ext cx="6688558" cy="9805703"/>
          </a:xfrm>
          <a:prstGeom prst="rect">
            <a:avLst/>
          </a:prstGeom>
        </p:spPr>
      </p:pic>
      <p:sp>
        <p:nvSpPr>
          <p:cNvPr id="14" name="Oval 13">
            <a:extLst>
              <a:ext uri="{FF2B5EF4-FFF2-40B4-BE49-F238E27FC236}">
                <a16:creationId xmlns:a16="http://schemas.microsoft.com/office/drawing/2014/main" id="{35F0E12D-05F6-4AA6-BC03-B23C922842FE}"/>
              </a:ext>
            </a:extLst>
          </p:cNvPr>
          <p:cNvSpPr/>
          <p:nvPr/>
        </p:nvSpPr>
        <p:spPr>
          <a:xfrm>
            <a:off x="1058128" y="3462528"/>
            <a:ext cx="270800" cy="268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6E1B4A8E-1409-4C6D-ACA4-836B57B9F184}"/>
              </a:ext>
            </a:extLst>
          </p:cNvPr>
          <p:cNvSpPr/>
          <p:nvPr/>
        </p:nvSpPr>
        <p:spPr>
          <a:xfrm>
            <a:off x="295162" y="412012"/>
            <a:ext cx="6267676" cy="4001095"/>
          </a:xfrm>
          <a:prstGeom prst="rect">
            <a:avLst/>
          </a:prstGeom>
          <a:solidFill>
            <a:schemeClr val="bg1"/>
          </a:solidFill>
        </p:spPr>
        <p:txBody>
          <a:bodyPr wrap="square">
            <a:spAutoFit/>
          </a:bodyPr>
          <a:lstStyle/>
          <a:p>
            <a:r>
              <a:rPr lang="en-GB" sz="1600" b="1" u="sng" dirty="0">
                <a:effectLst>
                  <a:outerShdw blurRad="38100" dist="38100" dir="2700000" algn="tl">
                    <a:srgbClr val="000000">
                      <a:alpha val="43137"/>
                    </a:srgbClr>
                  </a:outerShdw>
                </a:effectLst>
                <a:latin typeface="ABeeZee" panose="02000000000000000000" pitchFamily="50" charset="0"/>
              </a:rPr>
              <a:t>Task</a:t>
            </a:r>
            <a:r>
              <a:rPr lang="en-GB" sz="1600" b="1" dirty="0">
                <a:solidFill>
                  <a:srgbClr val="339933"/>
                </a:solidFill>
                <a:latin typeface="ABeeZee" panose="02000000000000000000" pitchFamily="50" charset="0"/>
              </a:rPr>
              <a:t> Option 3: Development in Christian Thought</a:t>
            </a:r>
            <a:endParaRPr lang="en-GB" sz="1400" b="1" dirty="0">
              <a:solidFill>
                <a:srgbClr val="339933"/>
              </a:solidFill>
              <a:latin typeface="ABeeZee" panose="02000000000000000000" pitchFamily="50" charset="0"/>
            </a:endParaRPr>
          </a:p>
          <a:p>
            <a:endParaRPr lang="en-GB" sz="1400" b="1" dirty="0">
              <a:latin typeface="ABeeZee" panose="02000000000000000000" pitchFamily="50" charset="0"/>
            </a:endParaRPr>
          </a:p>
          <a:p>
            <a:r>
              <a:rPr lang="en-GB" sz="1600" dirty="0">
                <a:latin typeface="ABeeZee" panose="02000000000000000000" pitchFamily="50" charset="0"/>
              </a:rPr>
              <a:t>Imagine you are a journalist writing an article entitled Christian Moral Action.  You are investigating the life and impact of Dietrich Bonhoeffer (1906-1945).  Independently research and collate your findings which will make reference to his life, his key theological principles, his ethics.  This means that you will link to ideas of duty (including duty to God and duty to the state), resistance to Nazism, `costly grace’, solidarity, utopia, civil disobedience, community, discipleship, religious community at </a:t>
            </a:r>
            <a:r>
              <a:rPr lang="en-GB" sz="1600" dirty="0" err="1">
                <a:latin typeface="ABeeZee" panose="02000000000000000000" pitchFamily="50" charset="0"/>
              </a:rPr>
              <a:t>Finkenwalde</a:t>
            </a:r>
            <a:r>
              <a:rPr lang="en-GB" sz="1600" dirty="0">
                <a:latin typeface="ABeeZee" panose="02000000000000000000" pitchFamily="50" charset="0"/>
              </a:rPr>
              <a:t>. </a:t>
            </a:r>
          </a:p>
          <a:p>
            <a:r>
              <a:rPr lang="en-GB" sz="1600" dirty="0">
                <a:solidFill>
                  <a:srgbClr val="339933"/>
                </a:solidFill>
                <a:latin typeface="ABeeZee" panose="02000000000000000000" pitchFamily="50" charset="0"/>
              </a:rPr>
              <a:t>Your article will consider the key question of whether it is ever morally justifiable for Christians to disobey the state?</a:t>
            </a:r>
          </a:p>
          <a:p>
            <a:endParaRPr lang="en-GB" sz="1600" b="1" dirty="0">
              <a:solidFill>
                <a:srgbClr val="339933"/>
              </a:solidFill>
              <a:latin typeface="ABeeZee" panose="02000000000000000000" pitchFamily="50" charset="0"/>
            </a:endParaRPr>
          </a:p>
          <a:p>
            <a:endParaRPr lang="en-GB" sz="1600" b="1" dirty="0">
              <a:latin typeface="ABeeZee" panose="02000000000000000000" pitchFamily="50" charset="0"/>
            </a:endParaRPr>
          </a:p>
          <a:p>
            <a:endParaRPr lang="en-GB" sz="1600" b="1" dirty="0">
              <a:latin typeface="ABeeZee" panose="02000000000000000000" pitchFamily="50" charset="0"/>
            </a:endParaRPr>
          </a:p>
        </p:txBody>
      </p:sp>
      <p:sp>
        <p:nvSpPr>
          <p:cNvPr id="3" name="Oval 2">
            <a:extLst>
              <a:ext uri="{FF2B5EF4-FFF2-40B4-BE49-F238E27FC236}">
                <a16:creationId xmlns:a16="http://schemas.microsoft.com/office/drawing/2014/main" id="{808D14B2-CDB9-4D99-A710-73D69B8A256F}"/>
              </a:ext>
            </a:extLst>
          </p:cNvPr>
          <p:cNvSpPr/>
          <p:nvPr/>
        </p:nvSpPr>
        <p:spPr>
          <a:xfrm>
            <a:off x="922728" y="4878710"/>
            <a:ext cx="270800" cy="2682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F0F010F0-7273-4B19-8152-0012D85EA2C0}"/>
              </a:ext>
            </a:extLst>
          </p:cNvPr>
          <p:cNvPicPr>
            <a:picLocks/>
          </p:cNvPicPr>
          <p:nvPr/>
        </p:nvPicPr>
        <p:blipFill>
          <a:blip r:embed="rId3"/>
          <a:stretch>
            <a:fillRect/>
          </a:stretch>
        </p:blipFill>
        <p:spPr>
          <a:xfrm>
            <a:off x="295163" y="3828288"/>
            <a:ext cx="2448038" cy="5977415"/>
          </a:xfrm>
          <a:prstGeom prst="rect">
            <a:avLst/>
          </a:prstGeom>
        </p:spPr>
      </p:pic>
    </p:spTree>
    <p:extLst>
      <p:ext uri="{BB962C8B-B14F-4D97-AF65-F5344CB8AC3E}">
        <p14:creationId xmlns:p14="http://schemas.microsoft.com/office/powerpoint/2010/main" val="1628732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0"/>
          </a:xfrm>
          <a:prstGeom prst="rect">
            <a:avLst/>
          </a:prstGeom>
        </p:spPr>
      </p:pic>
      <p:sp>
        <p:nvSpPr>
          <p:cNvPr id="14" name="Oval 13">
            <a:extLst>
              <a:ext uri="{FF2B5EF4-FFF2-40B4-BE49-F238E27FC236}">
                <a16:creationId xmlns:a16="http://schemas.microsoft.com/office/drawing/2014/main" id="{35F0E12D-05F6-4AA6-BC03-B23C922842FE}"/>
              </a:ext>
            </a:extLst>
          </p:cNvPr>
          <p:cNvSpPr/>
          <p:nvPr/>
        </p:nvSpPr>
        <p:spPr>
          <a:xfrm>
            <a:off x="1058128" y="3462528"/>
            <a:ext cx="270800" cy="268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6E1B4A8E-1409-4C6D-ACA4-836B57B9F184}"/>
              </a:ext>
            </a:extLst>
          </p:cNvPr>
          <p:cNvSpPr/>
          <p:nvPr/>
        </p:nvSpPr>
        <p:spPr>
          <a:xfrm>
            <a:off x="173736" y="230764"/>
            <a:ext cx="6510528" cy="5324535"/>
          </a:xfrm>
          <a:prstGeom prst="rect">
            <a:avLst/>
          </a:prstGeom>
        </p:spPr>
        <p:txBody>
          <a:bodyPr wrap="square">
            <a:spAutoFit/>
          </a:bodyPr>
          <a:lstStyle/>
          <a:p>
            <a:pPr algn="ctr"/>
            <a:r>
              <a:rPr lang="en-GB" sz="1600" b="1" dirty="0">
                <a:latin typeface="ABeeZee" panose="02000000000000000000" pitchFamily="50" charset="0"/>
              </a:rPr>
              <a:t>Writing A Level Essays</a:t>
            </a:r>
          </a:p>
          <a:p>
            <a:pPr algn="ctr"/>
            <a:r>
              <a:rPr lang="en-GB" sz="1000" dirty="0">
                <a:solidFill>
                  <a:srgbClr val="000099"/>
                </a:solidFill>
                <a:latin typeface="ABeeZee" panose="02000000000000000000" pitchFamily="50" charset="0"/>
              </a:rPr>
              <a:t>After listening to the information and advice that Charlotte Vardy gives, and after completing option 1 (Philosophy) OR option 2 (Ethics) OR option 3 (Development in Christian Thought) select one of the questions on slide 8</a:t>
            </a:r>
            <a:endParaRPr lang="en-GB" sz="1400" dirty="0">
              <a:latin typeface="ABeeZee" panose="02000000000000000000" pitchFamily="50" charset="0"/>
            </a:endParaRPr>
          </a:p>
          <a:p>
            <a:r>
              <a:rPr lang="en-GB" sz="1400" dirty="0">
                <a:solidFill>
                  <a:srgbClr val="0033CC"/>
                </a:solidFill>
                <a:latin typeface="ABeeZee" panose="02000000000000000000" pitchFamily="50" charset="0"/>
              </a:rPr>
              <a:t>Part a) </a:t>
            </a:r>
          </a:p>
          <a:p>
            <a:r>
              <a:rPr lang="en-GB" sz="1400" dirty="0">
                <a:latin typeface="ABeeZee" panose="02000000000000000000" pitchFamily="50" charset="0"/>
              </a:rPr>
              <a:t>Explain the key ideas/theory with reference to specific philosopher(s), theologians (scholars).  Focus on the subject knowledge (as Dr Charlotte Vardy explains in the clip).</a:t>
            </a:r>
          </a:p>
          <a:p>
            <a:endParaRPr lang="en-GB" sz="1400" dirty="0">
              <a:latin typeface="ABeeZee" panose="02000000000000000000" pitchFamily="50" charset="0"/>
            </a:endParaRPr>
          </a:p>
          <a:p>
            <a:r>
              <a:rPr lang="en-GB" sz="1400" dirty="0">
                <a:solidFill>
                  <a:srgbClr val="FF0000"/>
                </a:solidFill>
                <a:latin typeface="ABeeZee" panose="02000000000000000000" pitchFamily="50" charset="0"/>
              </a:rPr>
              <a:t>Part b)</a:t>
            </a:r>
            <a:r>
              <a:rPr lang="en-GB" sz="1400" dirty="0">
                <a:latin typeface="ABeeZee" panose="02000000000000000000" pitchFamily="50" charset="0"/>
              </a:rPr>
              <a:t> </a:t>
            </a:r>
          </a:p>
          <a:p>
            <a:r>
              <a:rPr lang="en-GB" sz="1400" dirty="0">
                <a:latin typeface="ABeeZee" panose="02000000000000000000" pitchFamily="50" charset="0"/>
              </a:rPr>
              <a:t>Present the arguments in support of the key idea/theory. </a:t>
            </a:r>
          </a:p>
          <a:p>
            <a:r>
              <a:rPr lang="en-GB" sz="1400" dirty="0">
                <a:latin typeface="ABeeZee" panose="02000000000000000000" pitchFamily="50" charset="0"/>
              </a:rPr>
              <a:t>Develop the argument by including examples, reasons, quotations (of key thinkers, scholars, theologians, philosophers) to support the key idea/theory.</a:t>
            </a:r>
          </a:p>
          <a:p>
            <a:r>
              <a:rPr lang="en-GB" sz="1400" dirty="0">
                <a:latin typeface="ABeeZee" panose="02000000000000000000" pitchFamily="50" charset="0"/>
              </a:rPr>
              <a:t>Remember, at this point you are not focusing on your personal opinion. You begin with an evaluation in support of the argument.</a:t>
            </a:r>
          </a:p>
          <a:p>
            <a:r>
              <a:rPr lang="en-GB" sz="1400" dirty="0">
                <a:latin typeface="ABeeZee" panose="02000000000000000000" pitchFamily="50" charset="0"/>
              </a:rPr>
              <a:t>As part of the evaluation you can comment on the strength or weakness of the argument given (but you are not necessarily stating your personal opinion)</a:t>
            </a:r>
          </a:p>
          <a:p>
            <a:r>
              <a:rPr lang="en-GB" sz="1400" dirty="0">
                <a:latin typeface="ABeeZee" panose="02000000000000000000" pitchFamily="50" charset="0"/>
              </a:rPr>
              <a:t>Similar to the examination craft skills you developed at GCSE (d) style question) begin to argue against the point you have just made.  (This is how you develop your evaluative skills).  Give reasons, examples, quotations (link to key ideas of scholars, theologians, philosophers) to argue against the first point you have just raised in favour of the argument. Again, you can comment on the strength/weakness argument. </a:t>
            </a:r>
          </a:p>
        </p:txBody>
      </p:sp>
      <p:pic>
        <p:nvPicPr>
          <p:cNvPr id="3" name="Picture 2">
            <a:extLst>
              <a:ext uri="{FF2B5EF4-FFF2-40B4-BE49-F238E27FC236}">
                <a16:creationId xmlns:a16="http://schemas.microsoft.com/office/drawing/2014/main" id="{A5295A46-8AA6-482B-AD83-9B6D5C827592}"/>
              </a:ext>
            </a:extLst>
          </p:cNvPr>
          <p:cNvPicPr>
            <a:picLocks/>
          </p:cNvPicPr>
          <p:nvPr/>
        </p:nvPicPr>
        <p:blipFill>
          <a:blip r:embed="rId3"/>
          <a:stretch>
            <a:fillRect/>
          </a:stretch>
        </p:blipFill>
        <p:spPr>
          <a:xfrm>
            <a:off x="293885" y="5449824"/>
            <a:ext cx="2070086" cy="4456175"/>
          </a:xfrm>
          <a:prstGeom prst="rect">
            <a:avLst/>
          </a:prstGeom>
        </p:spPr>
      </p:pic>
    </p:spTree>
    <p:extLst>
      <p:ext uri="{BB962C8B-B14F-4D97-AF65-F5344CB8AC3E}">
        <p14:creationId xmlns:p14="http://schemas.microsoft.com/office/powerpoint/2010/main" val="306556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21" y="100297"/>
            <a:ext cx="6688558" cy="9658195"/>
          </a:xfrm>
          <a:prstGeom prst="rect">
            <a:avLst/>
          </a:prstGeom>
        </p:spPr>
      </p:pic>
      <p:sp>
        <p:nvSpPr>
          <p:cNvPr id="14" name="Oval 13">
            <a:extLst>
              <a:ext uri="{FF2B5EF4-FFF2-40B4-BE49-F238E27FC236}">
                <a16:creationId xmlns:a16="http://schemas.microsoft.com/office/drawing/2014/main" id="{35F0E12D-05F6-4AA6-BC03-B23C922842FE}"/>
              </a:ext>
            </a:extLst>
          </p:cNvPr>
          <p:cNvSpPr/>
          <p:nvPr/>
        </p:nvSpPr>
        <p:spPr>
          <a:xfrm>
            <a:off x="1058128" y="3462528"/>
            <a:ext cx="270800" cy="268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6E1B4A8E-1409-4C6D-ACA4-836B57B9F184}"/>
              </a:ext>
            </a:extLst>
          </p:cNvPr>
          <p:cNvSpPr/>
          <p:nvPr/>
        </p:nvSpPr>
        <p:spPr>
          <a:xfrm>
            <a:off x="295162" y="462727"/>
            <a:ext cx="6267676" cy="5486117"/>
          </a:xfrm>
          <a:prstGeom prst="rect">
            <a:avLst/>
          </a:prstGeom>
          <a:solidFill>
            <a:schemeClr val="bg1"/>
          </a:solidFill>
        </p:spPr>
        <p:txBody>
          <a:bodyPr wrap="square">
            <a:spAutoFit/>
          </a:bodyPr>
          <a:lstStyle/>
          <a:p>
            <a:r>
              <a:rPr lang="en-GB" sz="1600" b="1" dirty="0">
                <a:latin typeface="ABeeZee" panose="02000000000000000000" pitchFamily="50" charset="0"/>
              </a:rPr>
              <a:t>Writing A Level Essays</a:t>
            </a:r>
          </a:p>
          <a:p>
            <a:r>
              <a:rPr lang="en-GB" sz="1050" dirty="0">
                <a:latin typeface="ABeeZee" panose="02000000000000000000" pitchFamily="50" charset="0"/>
                <a:hlinkClick r:id="rId3"/>
              </a:rPr>
              <a:t>https://www.youtube.com/watch?v=nc9zoavJy3o&amp;t=1s</a:t>
            </a:r>
            <a:r>
              <a:rPr lang="en-GB" sz="1050" dirty="0">
                <a:latin typeface="ABeeZee" panose="02000000000000000000" pitchFamily="50" charset="0"/>
              </a:rPr>
              <a:t> </a:t>
            </a:r>
          </a:p>
          <a:p>
            <a:endParaRPr lang="en-GB" dirty="0">
              <a:latin typeface="ABeeZee" panose="02000000000000000000" pitchFamily="50" charset="0"/>
            </a:endParaRPr>
          </a:p>
          <a:p>
            <a:r>
              <a:rPr lang="en-GB" sz="1600" dirty="0">
                <a:latin typeface="ABeeZee" panose="02000000000000000000" pitchFamily="50" charset="0"/>
              </a:rPr>
              <a:t>Select </a:t>
            </a:r>
            <a:r>
              <a:rPr lang="en-GB" b="1" u="sng" dirty="0">
                <a:latin typeface="ABeeZee" panose="02000000000000000000" pitchFamily="50" charset="0"/>
              </a:rPr>
              <a:t>one</a:t>
            </a:r>
            <a:r>
              <a:rPr lang="en-GB" sz="1600" dirty="0">
                <a:latin typeface="ABeeZee" panose="02000000000000000000" pitchFamily="50" charset="0"/>
              </a:rPr>
              <a:t> essay from the following A-Level style questions:</a:t>
            </a:r>
          </a:p>
          <a:p>
            <a:endParaRPr lang="en-GB" dirty="0">
              <a:latin typeface="ABeeZee" panose="02000000000000000000" pitchFamily="50" charset="0"/>
            </a:endParaRPr>
          </a:p>
          <a:p>
            <a:r>
              <a:rPr lang="en-GB" sz="2000" dirty="0">
                <a:solidFill>
                  <a:srgbClr val="FF0000"/>
                </a:solidFill>
                <a:latin typeface="ABeeZee" panose="02000000000000000000" pitchFamily="50" charset="0"/>
              </a:rPr>
              <a:t>Discuss the view that people who claim to have had experiences of God should be believed.</a:t>
            </a:r>
          </a:p>
          <a:p>
            <a:endParaRPr lang="en-GB" dirty="0">
              <a:latin typeface="ABeeZee" panose="02000000000000000000" pitchFamily="50" charset="0"/>
            </a:endParaRPr>
          </a:p>
          <a:p>
            <a:r>
              <a:rPr lang="en-GB" b="1" i="1" dirty="0">
                <a:effectLst>
                  <a:outerShdw blurRad="38100" dist="38100" dir="2700000" algn="tl">
                    <a:srgbClr val="000000">
                      <a:alpha val="43137"/>
                    </a:srgbClr>
                  </a:outerShdw>
                </a:effectLst>
                <a:latin typeface="ABeeZee" panose="02000000000000000000" pitchFamily="50" charset="0"/>
              </a:rPr>
              <a:t>OR </a:t>
            </a:r>
          </a:p>
          <a:p>
            <a:endParaRPr lang="en-GB" dirty="0">
              <a:latin typeface="ABeeZee" panose="02000000000000000000" pitchFamily="50" charset="0"/>
            </a:endParaRPr>
          </a:p>
          <a:p>
            <a:r>
              <a:rPr lang="en-GB" sz="2000" dirty="0">
                <a:solidFill>
                  <a:srgbClr val="0033CC"/>
                </a:solidFill>
                <a:latin typeface="ABeeZee" panose="02000000000000000000" pitchFamily="50" charset="0"/>
              </a:rPr>
              <a:t>Discuss the view that the only concern of business should be to make a profit.</a:t>
            </a:r>
          </a:p>
          <a:p>
            <a:endParaRPr lang="en-GB" dirty="0">
              <a:latin typeface="ABeeZee" panose="02000000000000000000" pitchFamily="50" charset="0"/>
            </a:endParaRPr>
          </a:p>
          <a:p>
            <a:r>
              <a:rPr lang="en-GB" b="1" i="1" dirty="0">
                <a:effectLst>
                  <a:outerShdw blurRad="38100" dist="38100" dir="2700000" algn="tl">
                    <a:srgbClr val="000000">
                      <a:alpha val="43137"/>
                    </a:srgbClr>
                  </a:outerShdw>
                </a:effectLst>
                <a:latin typeface="ABeeZee" panose="02000000000000000000" pitchFamily="50" charset="0"/>
              </a:rPr>
              <a:t>OR</a:t>
            </a:r>
          </a:p>
          <a:p>
            <a:endParaRPr lang="en-GB" dirty="0">
              <a:latin typeface="ABeeZee" panose="02000000000000000000" pitchFamily="50" charset="0"/>
            </a:endParaRPr>
          </a:p>
          <a:p>
            <a:r>
              <a:rPr lang="en-GB" sz="2000" dirty="0">
                <a:solidFill>
                  <a:srgbClr val="339933"/>
                </a:solidFill>
                <a:latin typeface="ABeeZee" panose="02000000000000000000" pitchFamily="50" charset="0"/>
              </a:rPr>
              <a:t>Discuss the view that Bonhoeffer has relevance for Christians today. </a:t>
            </a:r>
          </a:p>
          <a:p>
            <a:endParaRPr lang="en-GB" sz="1400" dirty="0">
              <a:latin typeface="ABeeZee" panose="02000000000000000000" pitchFamily="50" charset="0"/>
            </a:endParaRPr>
          </a:p>
          <a:p>
            <a:endParaRPr lang="en-GB" sz="1400" dirty="0">
              <a:latin typeface="ABeeZee" panose="02000000000000000000" pitchFamily="50" charset="0"/>
            </a:endParaRPr>
          </a:p>
          <a:p>
            <a:r>
              <a:rPr lang="en-GB" sz="1400" dirty="0">
                <a:latin typeface="ABeeZee" panose="02000000000000000000" pitchFamily="50" charset="0"/>
              </a:rPr>
              <a:t>		</a:t>
            </a:r>
          </a:p>
        </p:txBody>
      </p:sp>
      <p:sp>
        <p:nvSpPr>
          <p:cNvPr id="3" name="Oval 2">
            <a:extLst>
              <a:ext uri="{FF2B5EF4-FFF2-40B4-BE49-F238E27FC236}">
                <a16:creationId xmlns:a16="http://schemas.microsoft.com/office/drawing/2014/main" id="{808D14B2-CDB9-4D99-A710-73D69B8A256F}"/>
              </a:ext>
            </a:extLst>
          </p:cNvPr>
          <p:cNvSpPr/>
          <p:nvPr/>
        </p:nvSpPr>
        <p:spPr>
          <a:xfrm>
            <a:off x="933632" y="4907867"/>
            <a:ext cx="270800" cy="26822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close up of a necklace&#10;&#10;Description automatically generated">
            <a:extLst>
              <a:ext uri="{FF2B5EF4-FFF2-40B4-BE49-F238E27FC236}">
                <a16:creationId xmlns:a16="http://schemas.microsoft.com/office/drawing/2014/main" id="{53D9ED4C-A9BF-4E6F-ADD1-828413E0D1A0}"/>
              </a:ext>
            </a:extLst>
          </p:cNvPr>
          <p:cNvPicPr>
            <a:picLocks noChangeAspect="1"/>
          </p:cNvPicPr>
          <p:nvPr/>
        </p:nvPicPr>
        <p:blipFill rotWithShape="1">
          <a:blip r:embed="rId4">
            <a:duotone>
              <a:prstClr val="black"/>
              <a:srgbClr val="FF0000">
                <a:tint val="45000"/>
                <a:satMod val="400000"/>
              </a:srgbClr>
            </a:duotone>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30085" r="66631"/>
          <a:stretch/>
        </p:blipFill>
        <p:spPr>
          <a:xfrm>
            <a:off x="202848" y="5403559"/>
            <a:ext cx="1136984" cy="1438630"/>
          </a:xfrm>
          <a:prstGeom prst="rect">
            <a:avLst/>
          </a:prstGeom>
          <a:ln>
            <a:noFill/>
          </a:ln>
        </p:spPr>
      </p:pic>
      <p:sp>
        <p:nvSpPr>
          <p:cNvPr id="7" name="Oval 6">
            <a:extLst>
              <a:ext uri="{FF2B5EF4-FFF2-40B4-BE49-F238E27FC236}">
                <a16:creationId xmlns:a16="http://schemas.microsoft.com/office/drawing/2014/main" id="{38EC2F16-D44D-4B3F-869D-60A14DC30C5F}"/>
              </a:ext>
            </a:extLst>
          </p:cNvPr>
          <p:cNvSpPr/>
          <p:nvPr/>
        </p:nvSpPr>
        <p:spPr>
          <a:xfrm>
            <a:off x="961858" y="5362804"/>
            <a:ext cx="231670" cy="1205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62763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21" y="100297"/>
            <a:ext cx="6688558" cy="9658195"/>
          </a:xfrm>
          <a:prstGeom prst="rect">
            <a:avLst/>
          </a:prstGeom>
        </p:spPr>
      </p:pic>
      <p:sp>
        <p:nvSpPr>
          <p:cNvPr id="14" name="Oval 13">
            <a:extLst>
              <a:ext uri="{FF2B5EF4-FFF2-40B4-BE49-F238E27FC236}">
                <a16:creationId xmlns:a16="http://schemas.microsoft.com/office/drawing/2014/main" id="{35F0E12D-05F6-4AA6-BC03-B23C922842FE}"/>
              </a:ext>
            </a:extLst>
          </p:cNvPr>
          <p:cNvSpPr/>
          <p:nvPr/>
        </p:nvSpPr>
        <p:spPr>
          <a:xfrm>
            <a:off x="1058128" y="3462528"/>
            <a:ext cx="270800" cy="268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6E1B4A8E-1409-4C6D-ACA4-836B57B9F184}"/>
              </a:ext>
            </a:extLst>
          </p:cNvPr>
          <p:cNvSpPr/>
          <p:nvPr/>
        </p:nvSpPr>
        <p:spPr>
          <a:xfrm>
            <a:off x="295163" y="421369"/>
            <a:ext cx="6267676" cy="3731791"/>
          </a:xfrm>
          <a:prstGeom prst="rect">
            <a:avLst/>
          </a:prstGeom>
          <a:solidFill>
            <a:schemeClr val="bg1"/>
          </a:solidFill>
        </p:spPr>
        <p:txBody>
          <a:bodyPr wrap="square">
            <a:spAutoFit/>
          </a:bodyPr>
          <a:lstStyle/>
          <a:p>
            <a:r>
              <a:rPr lang="en-GB" sz="1600" b="1" dirty="0">
                <a:latin typeface="ABeeZee" panose="02000000000000000000" pitchFamily="50" charset="0"/>
              </a:rPr>
              <a:t>Writing A Level Essays</a:t>
            </a:r>
          </a:p>
          <a:p>
            <a:r>
              <a:rPr lang="en-GB" sz="1050" dirty="0">
                <a:latin typeface="ABeeZee" panose="02000000000000000000" pitchFamily="50" charset="0"/>
                <a:hlinkClick r:id="rId3"/>
              </a:rPr>
              <a:t>https://www.youtube.com/watch?v=nc9zoavJy3o&amp;t=1s</a:t>
            </a:r>
            <a:r>
              <a:rPr lang="en-GB" sz="1050" dirty="0">
                <a:latin typeface="ABeeZee" panose="02000000000000000000" pitchFamily="50" charset="0"/>
              </a:rPr>
              <a:t> </a:t>
            </a:r>
          </a:p>
          <a:p>
            <a:endParaRPr lang="en-GB" dirty="0">
              <a:latin typeface="ABeeZee" panose="02000000000000000000" pitchFamily="50" charset="0"/>
            </a:endParaRPr>
          </a:p>
          <a:p>
            <a:endParaRPr lang="en-GB" sz="1400" dirty="0">
              <a:latin typeface="ABeeZee" panose="02000000000000000000" pitchFamily="50" charset="0"/>
            </a:endParaRPr>
          </a:p>
          <a:p>
            <a:r>
              <a:rPr lang="en-GB" sz="3200" b="1" u="sng" dirty="0">
                <a:latin typeface="ABeeZee" panose="02000000000000000000" pitchFamily="50" charset="0"/>
              </a:rPr>
              <a:t>Conclusion </a:t>
            </a:r>
          </a:p>
          <a:p>
            <a:endParaRPr lang="en-GB" sz="1400" dirty="0">
              <a:latin typeface="ABeeZee" panose="02000000000000000000" pitchFamily="50" charset="0"/>
            </a:endParaRPr>
          </a:p>
          <a:p>
            <a:r>
              <a:rPr lang="en-GB" sz="2000" dirty="0">
                <a:latin typeface="ABeeZee" panose="02000000000000000000" pitchFamily="50" charset="0"/>
              </a:rPr>
              <a:t>Write a conclusion that logically follows from the arguments (issues) raised in your essay.  </a:t>
            </a:r>
          </a:p>
          <a:p>
            <a:endParaRPr lang="en-GB" sz="1400" dirty="0">
              <a:latin typeface="ABeeZee" panose="02000000000000000000" pitchFamily="50" charset="0"/>
            </a:endParaRPr>
          </a:p>
          <a:p>
            <a:pPr algn="ctr"/>
            <a:r>
              <a:rPr lang="en-GB" i="1" dirty="0">
                <a:solidFill>
                  <a:srgbClr val="0033CC"/>
                </a:solidFill>
                <a:latin typeface="ABeeZee" panose="02000000000000000000" pitchFamily="50" charset="0"/>
              </a:rPr>
              <a:t>Look at the next slide for a scaffold (writing frame) to help you devise a justified conclusion.</a:t>
            </a:r>
          </a:p>
          <a:p>
            <a:endParaRPr lang="en-GB" sz="1400" dirty="0">
              <a:latin typeface="ABeeZee" panose="02000000000000000000" pitchFamily="50" charset="0"/>
            </a:endParaRPr>
          </a:p>
          <a:p>
            <a:endParaRPr lang="en-GB" sz="1400" dirty="0">
              <a:latin typeface="ABeeZee" panose="02000000000000000000" pitchFamily="50" charset="0"/>
            </a:endParaRPr>
          </a:p>
          <a:p>
            <a:r>
              <a:rPr lang="en-GB" sz="1400" dirty="0">
                <a:latin typeface="ABeeZee" panose="02000000000000000000" pitchFamily="50" charset="0"/>
              </a:rPr>
              <a:t>		</a:t>
            </a:r>
          </a:p>
        </p:txBody>
      </p:sp>
      <p:sp>
        <p:nvSpPr>
          <p:cNvPr id="3" name="Oval 2">
            <a:extLst>
              <a:ext uri="{FF2B5EF4-FFF2-40B4-BE49-F238E27FC236}">
                <a16:creationId xmlns:a16="http://schemas.microsoft.com/office/drawing/2014/main" id="{808D14B2-CDB9-4D99-A710-73D69B8A256F}"/>
              </a:ext>
            </a:extLst>
          </p:cNvPr>
          <p:cNvSpPr/>
          <p:nvPr/>
        </p:nvSpPr>
        <p:spPr>
          <a:xfrm>
            <a:off x="933632" y="4907867"/>
            <a:ext cx="270800" cy="26822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C03DA670-A787-4805-BF99-7F9D3D637BA6}"/>
              </a:ext>
            </a:extLst>
          </p:cNvPr>
          <p:cNvSpPr txBox="1"/>
          <p:nvPr/>
        </p:nvSpPr>
        <p:spPr>
          <a:xfrm>
            <a:off x="1328928" y="5386916"/>
            <a:ext cx="5233911" cy="1384995"/>
          </a:xfrm>
          <a:prstGeom prst="rect">
            <a:avLst/>
          </a:prstGeom>
          <a:noFill/>
          <a:ln>
            <a:solidFill>
              <a:srgbClr val="0033CC"/>
            </a:solidFill>
          </a:ln>
        </p:spPr>
        <p:txBody>
          <a:bodyPr wrap="square" rtlCol="0">
            <a:spAutoFit/>
          </a:bodyPr>
          <a:lstStyle/>
          <a:p>
            <a:r>
              <a:rPr lang="en-GB" b="1" u="sng" dirty="0">
                <a:latin typeface="ABeeZee" panose="02000000000000000000" pitchFamily="50" charset="0"/>
              </a:rPr>
              <a:t>What do I do next? </a:t>
            </a:r>
          </a:p>
          <a:p>
            <a:endParaRPr lang="en-GB" b="1" u="sng" dirty="0">
              <a:latin typeface="ABeeZee" panose="02000000000000000000" pitchFamily="50" charset="0"/>
            </a:endParaRPr>
          </a:p>
          <a:p>
            <a:r>
              <a:rPr lang="en-GB" sz="1600" dirty="0">
                <a:latin typeface="ABeeZee" panose="02000000000000000000" pitchFamily="50" charset="0"/>
              </a:rPr>
              <a:t>Underline </a:t>
            </a:r>
            <a:r>
              <a:rPr lang="en-GB" sz="1600" dirty="0">
                <a:highlight>
                  <a:srgbClr val="FFFF00"/>
                </a:highlight>
                <a:latin typeface="ABeeZee" panose="02000000000000000000" pitchFamily="50" charset="0"/>
              </a:rPr>
              <a:t>key words </a:t>
            </a:r>
            <a:r>
              <a:rPr lang="en-GB" sz="1600" dirty="0">
                <a:latin typeface="ABeeZee" panose="02000000000000000000" pitchFamily="50" charset="0"/>
              </a:rPr>
              <a:t>or </a:t>
            </a:r>
            <a:r>
              <a:rPr lang="en-GB" sz="1600" dirty="0">
                <a:highlight>
                  <a:srgbClr val="FFFF00"/>
                </a:highlight>
                <a:latin typeface="ABeeZee" panose="02000000000000000000" pitchFamily="50" charset="0"/>
              </a:rPr>
              <a:t>concepts</a:t>
            </a:r>
            <a:r>
              <a:rPr lang="en-GB" sz="1600" dirty="0">
                <a:latin typeface="ABeeZee" panose="02000000000000000000" pitchFamily="50" charset="0"/>
              </a:rPr>
              <a:t> with a </a:t>
            </a:r>
            <a:r>
              <a:rPr lang="en-GB" sz="1600" dirty="0">
                <a:highlight>
                  <a:srgbClr val="FFFF00"/>
                </a:highlight>
                <a:latin typeface="ABeeZee" panose="02000000000000000000" pitchFamily="50" charset="0"/>
              </a:rPr>
              <a:t>highlighter.</a:t>
            </a:r>
            <a:r>
              <a:rPr lang="en-GB" sz="1600" dirty="0">
                <a:latin typeface="ABeeZee" panose="02000000000000000000" pitchFamily="50" charset="0"/>
              </a:rPr>
              <a:t> </a:t>
            </a:r>
          </a:p>
          <a:p>
            <a:r>
              <a:rPr lang="en-GB" sz="1600" dirty="0">
                <a:latin typeface="ABeeZee" panose="02000000000000000000" pitchFamily="50" charset="0"/>
              </a:rPr>
              <a:t>Underline </a:t>
            </a:r>
            <a:r>
              <a:rPr lang="en-GB" sz="1600" dirty="0">
                <a:highlight>
                  <a:srgbClr val="00FFFF"/>
                </a:highlight>
                <a:latin typeface="ABeeZee" panose="02000000000000000000" pitchFamily="50" charset="0"/>
              </a:rPr>
              <a:t>quotations</a:t>
            </a:r>
            <a:r>
              <a:rPr lang="en-GB" sz="1600" dirty="0">
                <a:latin typeface="ABeeZee" panose="02000000000000000000" pitchFamily="50" charset="0"/>
              </a:rPr>
              <a:t> from any source in a </a:t>
            </a:r>
            <a:r>
              <a:rPr lang="en-GB" sz="1600" dirty="0">
                <a:highlight>
                  <a:srgbClr val="00FFFF"/>
                </a:highlight>
                <a:latin typeface="ABeeZee" panose="02000000000000000000" pitchFamily="50" charset="0"/>
              </a:rPr>
              <a:t>different coloured highlighter. </a:t>
            </a:r>
          </a:p>
        </p:txBody>
      </p:sp>
      <p:pic>
        <p:nvPicPr>
          <p:cNvPr id="8" name="Picture 7" descr="A close up of a necklace&#10;&#10;Description automatically generated">
            <a:extLst>
              <a:ext uri="{FF2B5EF4-FFF2-40B4-BE49-F238E27FC236}">
                <a16:creationId xmlns:a16="http://schemas.microsoft.com/office/drawing/2014/main" id="{53D9ED4C-A9BF-4E6F-ADD1-828413E0D1A0}"/>
              </a:ext>
            </a:extLst>
          </p:cNvPr>
          <p:cNvPicPr>
            <a:picLocks noChangeAspect="1"/>
          </p:cNvPicPr>
          <p:nvPr/>
        </p:nvPicPr>
        <p:blipFill rotWithShape="1">
          <a:blip r:embed="rId4">
            <a:duotone>
              <a:prstClr val="black"/>
              <a:srgbClr val="FF0000">
                <a:tint val="45000"/>
                <a:satMod val="400000"/>
              </a:srgbClr>
            </a:duotone>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30085" r="66631"/>
          <a:stretch/>
        </p:blipFill>
        <p:spPr>
          <a:xfrm>
            <a:off x="202848" y="5055500"/>
            <a:ext cx="1136984" cy="1786689"/>
          </a:xfrm>
          <a:prstGeom prst="rect">
            <a:avLst/>
          </a:prstGeom>
          <a:ln>
            <a:noFill/>
          </a:ln>
        </p:spPr>
      </p:pic>
      <p:sp>
        <p:nvSpPr>
          <p:cNvPr id="7" name="Oval 6">
            <a:extLst>
              <a:ext uri="{FF2B5EF4-FFF2-40B4-BE49-F238E27FC236}">
                <a16:creationId xmlns:a16="http://schemas.microsoft.com/office/drawing/2014/main" id="{38EC2F16-D44D-4B3F-869D-60A14DC30C5F}"/>
              </a:ext>
            </a:extLst>
          </p:cNvPr>
          <p:cNvSpPr/>
          <p:nvPr/>
        </p:nvSpPr>
        <p:spPr>
          <a:xfrm>
            <a:off x="933632" y="4767072"/>
            <a:ext cx="270800" cy="4090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9018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98DA87C9-91C9-4C5A-964F-55F5BEF9030D}"/>
              </a:ext>
            </a:extLst>
          </p:cNvPr>
          <p:cNvSpPr>
            <a:spLocks noGrp="1" noChangeArrowheads="1"/>
          </p:cNvSpPr>
          <p:nvPr>
            <p:ph type="ctrTitle"/>
          </p:nvPr>
        </p:nvSpPr>
        <p:spPr>
          <a:xfrm>
            <a:off x="136453" y="176660"/>
            <a:ext cx="5855793" cy="745629"/>
          </a:xfrm>
          <a:solidFill>
            <a:srgbClr val="00FF00"/>
          </a:solidFill>
        </p:spPr>
        <p:txBody>
          <a:bodyPr vert="horz" lIns="91440" tIns="45720" rIns="91440" bIns="45720" rtlCol="0" anchor="ctr">
            <a:normAutofit/>
          </a:bodyPr>
          <a:lstStyle/>
          <a:p>
            <a:pPr algn="l"/>
            <a:r>
              <a:rPr lang="en-US" altLang="en-US" sz="4000" b="1" u="sng" dirty="0">
                <a:solidFill>
                  <a:schemeClr val="bg1"/>
                </a:solidFill>
                <a:effectLst>
                  <a:outerShdw blurRad="38100" dist="38100" dir="2700000" algn="tl">
                    <a:srgbClr val="000000">
                      <a:alpha val="43137"/>
                    </a:srgbClr>
                  </a:outerShdw>
                </a:effectLst>
              </a:rPr>
              <a:t>Conclusion</a:t>
            </a:r>
          </a:p>
        </p:txBody>
      </p:sp>
      <p:sp>
        <p:nvSpPr>
          <p:cNvPr id="2051" name="Rectangle 3">
            <a:extLst>
              <a:ext uri="{FF2B5EF4-FFF2-40B4-BE49-F238E27FC236}">
                <a16:creationId xmlns:a16="http://schemas.microsoft.com/office/drawing/2014/main" id="{326392A4-77C4-4DCE-A4E9-1F4C8DB33267}"/>
              </a:ext>
            </a:extLst>
          </p:cNvPr>
          <p:cNvSpPr>
            <a:spLocks noGrp="1" noChangeArrowheads="1"/>
          </p:cNvSpPr>
          <p:nvPr>
            <p:ph type="subTitle" idx="1"/>
          </p:nvPr>
        </p:nvSpPr>
        <p:spPr>
          <a:xfrm>
            <a:off x="0" y="1729836"/>
            <a:ext cx="6858000" cy="2240842"/>
          </a:xfrm>
        </p:spPr>
        <p:txBody>
          <a:bodyPr vert="horz" lIns="91440" tIns="45720" rIns="91440" bIns="45720" rtlCol="0" anchor="t">
            <a:normAutofit lnSpcReduction="10000"/>
          </a:bodyPr>
          <a:lstStyle/>
          <a:p>
            <a:r>
              <a:rPr lang="en-US" altLang="en-US" sz="1600" dirty="0">
                <a:latin typeface="ABeeZee" panose="02000000000000000000" pitchFamily="50" charset="0"/>
              </a:rPr>
              <a:t>In conclusion it seems that </a:t>
            </a:r>
            <a:r>
              <a:rPr lang="en-US" altLang="en-US" sz="1600" b="1" dirty="0">
                <a:latin typeface="ABeeZee" panose="02000000000000000000" pitchFamily="50" charset="0"/>
              </a:rPr>
              <a:t>X</a:t>
            </a:r>
            <a:r>
              <a:rPr lang="en-US" altLang="en-US" sz="1600" dirty="0">
                <a:latin typeface="ABeeZee" panose="02000000000000000000" pitchFamily="50" charset="0"/>
              </a:rPr>
              <a:t> is the case because of reasons  </a:t>
            </a:r>
          </a:p>
          <a:p>
            <a:r>
              <a:rPr lang="en-US" altLang="en-US" sz="1600" dirty="0">
                <a:latin typeface="ABeeZee" panose="02000000000000000000" pitchFamily="50" charset="0"/>
              </a:rPr>
              <a:t>A,   B	 and   C</a:t>
            </a:r>
          </a:p>
          <a:p>
            <a:r>
              <a:rPr lang="en-US" altLang="en-US" sz="1600" dirty="0">
                <a:latin typeface="ABeeZee" panose="02000000000000000000" pitchFamily="50" charset="0"/>
              </a:rPr>
              <a:t>Clearly J and K would not agree because… </a:t>
            </a:r>
          </a:p>
          <a:p>
            <a:r>
              <a:rPr lang="en-US" altLang="en-US" sz="1600" dirty="0">
                <a:latin typeface="ABeeZee" panose="02000000000000000000" pitchFamily="50" charset="0"/>
              </a:rPr>
              <a:t>but on balance, arguments suggested by N and M seem more plausible…</a:t>
            </a:r>
          </a:p>
          <a:p>
            <a:r>
              <a:rPr lang="en-US" altLang="en-US" sz="1600" dirty="0">
                <a:latin typeface="ABeeZee" panose="02000000000000000000" pitchFamily="50" charset="0"/>
              </a:rPr>
              <a:t>Never-the-less, further information relating to Z might affect this view.</a:t>
            </a:r>
          </a:p>
          <a:p>
            <a:r>
              <a:rPr lang="en-US" altLang="en-US" sz="1600" dirty="0">
                <a:latin typeface="ABeeZee" panose="02000000000000000000" pitchFamily="50" charset="0"/>
              </a:rPr>
              <a:t>I therefore believe that…</a:t>
            </a:r>
          </a:p>
        </p:txBody>
      </p:sp>
      <p:sp>
        <p:nvSpPr>
          <p:cNvPr id="2053"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05070" y="3669711"/>
            <a:ext cx="5652930" cy="624023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514350">
              <a:defRPr/>
            </a:pPr>
            <a:endParaRPr lang="en-US" sz="1013">
              <a:solidFill>
                <a:prstClr val="white"/>
              </a:solidFill>
              <a:latin typeface="Calibri" panose="020F0502020204030204"/>
            </a:endParaRPr>
          </a:p>
        </p:txBody>
      </p:sp>
      <p:pic>
        <p:nvPicPr>
          <p:cNvPr id="2" name="Picture 1">
            <a:extLst>
              <a:ext uri="{FF2B5EF4-FFF2-40B4-BE49-F238E27FC236}">
                <a16:creationId xmlns:a16="http://schemas.microsoft.com/office/drawing/2014/main" id="{EB01465D-CC7F-4257-9728-C245B219469D}"/>
              </a:ext>
            </a:extLst>
          </p:cNvPr>
          <p:cNvPicPr>
            <a:picLocks/>
          </p:cNvPicPr>
          <p:nvPr/>
        </p:nvPicPr>
        <p:blipFill rotWithShape="1">
          <a:blip r:embed="rId2"/>
          <a:srcRect t="22646" r="-1" b="31899"/>
          <a:stretch/>
        </p:blipFill>
        <p:spPr>
          <a:xfrm>
            <a:off x="1390199" y="3848067"/>
            <a:ext cx="5467801" cy="6061875"/>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
        <p:nvSpPr>
          <p:cNvPr id="3" name="TextBox 2">
            <a:extLst>
              <a:ext uri="{FF2B5EF4-FFF2-40B4-BE49-F238E27FC236}">
                <a16:creationId xmlns:a16="http://schemas.microsoft.com/office/drawing/2014/main" id="{694EFFA3-8166-4EA2-A50E-582199438D8D}"/>
              </a:ext>
            </a:extLst>
          </p:cNvPr>
          <p:cNvSpPr txBox="1"/>
          <p:nvPr/>
        </p:nvSpPr>
        <p:spPr>
          <a:xfrm>
            <a:off x="950976" y="1141396"/>
            <a:ext cx="4706112" cy="369332"/>
          </a:xfrm>
          <a:prstGeom prst="rect">
            <a:avLst/>
          </a:prstGeom>
          <a:solidFill>
            <a:srgbClr val="FFFF00"/>
          </a:solidFill>
        </p:spPr>
        <p:txBody>
          <a:bodyPr wrap="square" rtlCol="0">
            <a:spAutoFit/>
          </a:bodyPr>
          <a:lstStyle/>
          <a:p>
            <a:pPr algn="ctr"/>
            <a:r>
              <a:rPr lang="en-GB" b="1" dirty="0">
                <a:solidFill>
                  <a:schemeClr val="bg1"/>
                </a:solidFill>
                <a:effectLst>
                  <a:outerShdw blurRad="38100" dist="38100" dir="2700000" algn="tl">
                    <a:srgbClr val="000000">
                      <a:alpha val="43137"/>
                    </a:srgbClr>
                  </a:outerShdw>
                </a:effectLst>
                <a:latin typeface="ABeeZee" panose="02000000000000000000" pitchFamily="50" charset="0"/>
              </a:rPr>
              <a:t>An example of a justified conclusion</a:t>
            </a:r>
          </a:p>
        </p:txBody>
      </p:sp>
      <p:sp>
        <p:nvSpPr>
          <p:cNvPr id="4" name="Speech Bubble: Rectangle with Corners Rounded 3">
            <a:extLst>
              <a:ext uri="{FF2B5EF4-FFF2-40B4-BE49-F238E27FC236}">
                <a16:creationId xmlns:a16="http://schemas.microsoft.com/office/drawing/2014/main" id="{6ACDFFB9-A21B-4371-B8FA-87C5601E9A8E}"/>
              </a:ext>
            </a:extLst>
          </p:cNvPr>
          <p:cNvSpPr/>
          <p:nvPr/>
        </p:nvSpPr>
        <p:spPr>
          <a:xfrm>
            <a:off x="1" y="4189786"/>
            <a:ext cx="3279648" cy="1089350"/>
          </a:xfrm>
          <a:prstGeom prst="wedgeRoundRectCallout">
            <a:avLst>
              <a:gd name="adj1" fmla="val 67467"/>
              <a:gd name="adj2" fmla="val 80042"/>
              <a:gd name="adj3" fmla="val 16667"/>
            </a:avLst>
          </a:prstGeom>
          <a:solidFill>
            <a:schemeClr val="bg1"/>
          </a:solidFill>
          <a:ln w="28575">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FFC000"/>
                </a:solidFill>
                <a:latin typeface="ABeeZee" panose="02000000000000000000" pitchFamily="50" charset="0"/>
              </a:rPr>
              <a:t>So, what do YOU think?</a:t>
            </a:r>
          </a:p>
          <a:p>
            <a:pPr algn="ctr"/>
            <a:r>
              <a:rPr lang="en-GB" dirty="0">
                <a:solidFill>
                  <a:srgbClr val="FFC000"/>
                </a:solidFill>
                <a:latin typeface="ABeeZee" panose="02000000000000000000" pitchFamily="50" charset="0"/>
              </a:rPr>
              <a:t>Which argument is the most convincing and why?</a:t>
            </a:r>
          </a:p>
        </p:txBody>
      </p:sp>
    </p:spTree>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A0F9DC20-3FB8-44AA-810D-6686214D8359}"/>
              </a:ext>
            </a:extLst>
          </p:cNvPr>
          <p:cNvSpPr>
            <a:spLocks noGrp="1"/>
          </p:cNvSpPr>
          <p:nvPr>
            <p:ph type="title"/>
          </p:nvPr>
        </p:nvSpPr>
        <p:spPr>
          <a:xfrm>
            <a:off x="87329" y="45996"/>
            <a:ext cx="6700838" cy="570834"/>
          </a:xfrm>
          <a:solidFill>
            <a:srgbClr val="FFC000"/>
          </a:solidFill>
        </p:spPr>
        <p:txBody>
          <a:bodyPr>
            <a:normAutofit/>
          </a:bodyPr>
          <a:lstStyle/>
          <a:p>
            <a:pPr algn="ctr" eaLnBrk="1" hangingPunct="1"/>
            <a:r>
              <a:rPr lang="en-GB" altLang="en-US" sz="2100" b="1" u="sng" dirty="0">
                <a:effectLst>
                  <a:outerShdw blurRad="38100" dist="38100" dir="2700000" algn="tl">
                    <a:srgbClr val="000000">
                      <a:alpha val="43137"/>
                    </a:srgbClr>
                  </a:outerShdw>
                </a:effectLst>
                <a:latin typeface="ABeeZee" panose="02000000000000000000" pitchFamily="50" charset="0"/>
              </a:rPr>
              <a:t>Example</a:t>
            </a:r>
          </a:p>
        </p:txBody>
      </p:sp>
      <p:sp>
        <p:nvSpPr>
          <p:cNvPr id="3075" name="Content Placeholder 2">
            <a:extLst>
              <a:ext uri="{FF2B5EF4-FFF2-40B4-BE49-F238E27FC236}">
                <a16:creationId xmlns:a16="http://schemas.microsoft.com/office/drawing/2014/main" id="{762F0C6D-559E-43E4-B287-8CE9DB721D1D}"/>
              </a:ext>
            </a:extLst>
          </p:cNvPr>
          <p:cNvSpPr>
            <a:spLocks noGrp="1"/>
          </p:cNvSpPr>
          <p:nvPr>
            <p:ph idx="1"/>
          </p:nvPr>
        </p:nvSpPr>
        <p:spPr>
          <a:xfrm>
            <a:off x="87329" y="616830"/>
            <a:ext cx="6681992" cy="9050346"/>
          </a:xfrm>
        </p:spPr>
        <p:txBody>
          <a:bodyPr>
            <a:normAutofit fontScale="92500" lnSpcReduction="10000"/>
          </a:bodyPr>
          <a:lstStyle/>
          <a:p>
            <a:pPr marL="0" indent="0">
              <a:lnSpc>
                <a:spcPct val="210000"/>
              </a:lnSpc>
              <a:buNone/>
            </a:pPr>
            <a:r>
              <a:rPr lang="en-GB" altLang="en-US" sz="1600" dirty="0">
                <a:latin typeface="ABeeZee" panose="02000000000000000000" pitchFamily="50" charset="0"/>
              </a:rPr>
              <a:t>In conclusion it seems that </a:t>
            </a:r>
            <a:r>
              <a:rPr lang="en-GB" altLang="en-US" sz="1600" dirty="0">
                <a:solidFill>
                  <a:srgbClr val="FF0000"/>
                </a:solidFill>
                <a:latin typeface="ABeeZee" panose="02000000000000000000" pitchFamily="50" charset="0"/>
              </a:rPr>
              <a:t>abortion</a:t>
            </a:r>
            <a:r>
              <a:rPr lang="en-GB" altLang="en-US" sz="1600" dirty="0">
                <a:latin typeface="ABeeZee" panose="02000000000000000000" pitchFamily="50" charset="0"/>
              </a:rPr>
              <a:t> is a controversial topic because it poses ethical, religious and legal dilemmas. Firstly the reason of when life begins, the moral status of the foetus and religious reasons including Sanctity of life.</a:t>
            </a:r>
          </a:p>
          <a:p>
            <a:pPr marL="0" indent="0">
              <a:lnSpc>
                <a:spcPct val="210000"/>
              </a:lnSpc>
              <a:buNone/>
            </a:pPr>
            <a:endParaRPr lang="en-GB" altLang="en-US" sz="1600" dirty="0">
              <a:latin typeface="ABeeZee" panose="02000000000000000000" pitchFamily="50" charset="0"/>
            </a:endParaRPr>
          </a:p>
          <a:p>
            <a:pPr marL="0" indent="0">
              <a:lnSpc>
                <a:spcPct val="210000"/>
              </a:lnSpc>
              <a:buNone/>
            </a:pPr>
            <a:r>
              <a:rPr lang="en-GB" altLang="en-US" sz="1600" dirty="0">
                <a:latin typeface="ABeeZee" panose="02000000000000000000" pitchFamily="50" charset="0"/>
              </a:rPr>
              <a:t>Clearly the Roman Catholic Christian church would not agree because they believe that all life is special and therefore the woman has no more right to life than the foetus.  Similarly, some people may not agree because they would argue that adoption is an option rather than ending a life.</a:t>
            </a:r>
          </a:p>
          <a:p>
            <a:pPr marL="0" indent="0">
              <a:lnSpc>
                <a:spcPct val="210000"/>
              </a:lnSpc>
              <a:buNone/>
            </a:pPr>
            <a:r>
              <a:rPr lang="en-GB" altLang="en-US" sz="1600" dirty="0">
                <a:latin typeface="ABeeZee" panose="02000000000000000000" pitchFamily="50" charset="0"/>
              </a:rPr>
              <a:t>However on balance, arguments suggested by the Church of England seem plausible because they say in some cases, abortion may be the lesser of two evils.  In the ethical theory of utilitarianism it could be argued that an abortion would bring about happiness for the greatest amount of people.  Nevertheless, further information relating to when life actually begins might affect this view.  </a:t>
            </a:r>
            <a:r>
              <a:rPr lang="en-GB" altLang="en-US" sz="1600" dirty="0">
                <a:solidFill>
                  <a:srgbClr val="0000FF"/>
                </a:solidFill>
                <a:latin typeface="ABeeZee" panose="02000000000000000000" pitchFamily="50" charset="0"/>
              </a:rPr>
              <a:t>I therefore believe </a:t>
            </a:r>
            <a:r>
              <a:rPr lang="en-GB" altLang="en-US" sz="1600" dirty="0">
                <a:latin typeface="ABeeZee" panose="02000000000000000000" pitchFamily="50" charset="0"/>
              </a:rPr>
              <a:t>that the Bible and the Qur’an clearly state that God is the only one who can give and take life and if people believe life is a test they will be judged on the decisions they made including the decision of abortion.</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DFDE75EB-F95F-4D96-8F5B-01815B09793E}"/>
                  </a:ext>
                </a:extLst>
              </p14:cNvPr>
              <p14:cNvContentPartPr/>
              <p14:nvPr/>
            </p14:nvContentPartPr>
            <p14:xfrm>
              <a:off x="8065835" y="3640232"/>
              <a:ext cx="270" cy="270"/>
            </p14:xfrm>
          </p:contentPart>
        </mc:Choice>
        <mc:Fallback xmlns="">
          <p:pic>
            <p:nvPicPr>
              <p:cNvPr id="4" name="Ink 3">
                <a:extLst>
                  <a:ext uri="{FF2B5EF4-FFF2-40B4-BE49-F238E27FC236}">
                    <a16:creationId xmlns:a16="http://schemas.microsoft.com/office/drawing/2014/main" id="{DFDE75EB-F95F-4D96-8F5B-01815B09793E}"/>
                  </a:ext>
                </a:extLst>
              </p:cNvPr>
              <p:cNvPicPr/>
              <p:nvPr/>
            </p:nvPicPr>
            <p:blipFill>
              <a:blip r:embed="rId3"/>
              <a:stretch>
                <a:fillRect/>
              </a:stretch>
            </p:blipFill>
            <p:spPr>
              <a:xfrm>
                <a:off x="8056925" y="3631322"/>
                <a:ext cx="18090" cy="18090"/>
              </a:xfrm>
              <a:prstGeom prst="rect">
                <a:avLst/>
              </a:prstGeom>
            </p:spPr>
          </p:pic>
        </mc:Fallback>
      </mc:AlternateContent>
      <p:sp>
        <p:nvSpPr>
          <p:cNvPr id="6" name="Rectangle 5">
            <a:extLst>
              <a:ext uri="{FF2B5EF4-FFF2-40B4-BE49-F238E27FC236}">
                <a16:creationId xmlns:a16="http://schemas.microsoft.com/office/drawing/2014/main" id="{B2012E48-8AD8-4BF6-91FE-EE6B6478F391}"/>
              </a:ext>
            </a:extLst>
          </p:cNvPr>
          <p:cNvSpPr/>
          <p:nvPr/>
        </p:nvSpPr>
        <p:spPr>
          <a:xfrm>
            <a:off x="4855187" y="1555571"/>
            <a:ext cx="185928" cy="20369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a:t>
            </a:r>
          </a:p>
        </p:txBody>
      </p:sp>
      <p:sp>
        <p:nvSpPr>
          <p:cNvPr id="7" name="Rectangle 6">
            <a:extLst>
              <a:ext uri="{FF2B5EF4-FFF2-40B4-BE49-F238E27FC236}">
                <a16:creationId xmlns:a16="http://schemas.microsoft.com/office/drawing/2014/main" id="{5FEFCCC3-E098-4DE4-A56D-1A74F523E941}"/>
              </a:ext>
            </a:extLst>
          </p:cNvPr>
          <p:cNvSpPr/>
          <p:nvPr/>
        </p:nvSpPr>
        <p:spPr>
          <a:xfrm>
            <a:off x="6311175" y="1085818"/>
            <a:ext cx="185928" cy="203692"/>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ABeeZee" panose="02000000000000000000" pitchFamily="50" charset="0"/>
              </a:rPr>
              <a:t>A</a:t>
            </a:r>
          </a:p>
        </p:txBody>
      </p:sp>
      <p:sp>
        <p:nvSpPr>
          <p:cNvPr id="8" name="Rectangle 7">
            <a:extLst>
              <a:ext uri="{FF2B5EF4-FFF2-40B4-BE49-F238E27FC236}">
                <a16:creationId xmlns:a16="http://schemas.microsoft.com/office/drawing/2014/main" id="{2922896F-AC22-4DA0-B9AD-5585F9AB602E}"/>
              </a:ext>
            </a:extLst>
          </p:cNvPr>
          <p:cNvSpPr/>
          <p:nvPr/>
        </p:nvSpPr>
        <p:spPr>
          <a:xfrm>
            <a:off x="1816887" y="1539807"/>
            <a:ext cx="185928" cy="219456"/>
          </a:xfrm>
          <a:prstGeom prst="rect">
            <a:avLst/>
          </a:prstGeom>
          <a:solidFill>
            <a:srgbClr val="FF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a:t>
            </a:r>
          </a:p>
        </p:txBody>
      </p:sp>
      <p:sp>
        <p:nvSpPr>
          <p:cNvPr id="9" name="Rectangle 8">
            <a:extLst>
              <a:ext uri="{FF2B5EF4-FFF2-40B4-BE49-F238E27FC236}">
                <a16:creationId xmlns:a16="http://schemas.microsoft.com/office/drawing/2014/main" id="{F960B049-81ED-4271-9EC7-8005A48662BC}"/>
              </a:ext>
            </a:extLst>
          </p:cNvPr>
          <p:cNvSpPr/>
          <p:nvPr/>
        </p:nvSpPr>
        <p:spPr>
          <a:xfrm>
            <a:off x="2002815" y="3084576"/>
            <a:ext cx="185928" cy="21945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J</a:t>
            </a:r>
          </a:p>
        </p:txBody>
      </p:sp>
      <p:sp>
        <p:nvSpPr>
          <p:cNvPr id="10" name="Rectangle 9">
            <a:extLst>
              <a:ext uri="{FF2B5EF4-FFF2-40B4-BE49-F238E27FC236}">
                <a16:creationId xmlns:a16="http://schemas.microsoft.com/office/drawing/2014/main" id="{A5326C1F-C2C5-44F4-AA2D-8D506F73CEDA}"/>
              </a:ext>
            </a:extLst>
          </p:cNvPr>
          <p:cNvSpPr/>
          <p:nvPr/>
        </p:nvSpPr>
        <p:spPr>
          <a:xfrm>
            <a:off x="5193792" y="5522976"/>
            <a:ext cx="182880" cy="19507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a:t>
            </a:r>
          </a:p>
        </p:txBody>
      </p:sp>
      <p:sp>
        <p:nvSpPr>
          <p:cNvPr id="11" name="Rectangle 10">
            <a:extLst>
              <a:ext uri="{FF2B5EF4-FFF2-40B4-BE49-F238E27FC236}">
                <a16:creationId xmlns:a16="http://schemas.microsoft.com/office/drawing/2014/main" id="{F91871F0-03E9-4EBF-8BB5-87A2758B8F3C}"/>
              </a:ext>
            </a:extLst>
          </p:cNvPr>
          <p:cNvSpPr/>
          <p:nvPr/>
        </p:nvSpPr>
        <p:spPr>
          <a:xfrm>
            <a:off x="4450080" y="6449568"/>
            <a:ext cx="231648" cy="182880"/>
          </a:xfrm>
          <a:prstGeom prst="rect">
            <a:avLst/>
          </a:prstGeom>
          <a:solidFill>
            <a:srgbClr val="FF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t>
            </a:r>
          </a:p>
        </p:txBody>
      </p:sp>
      <p:sp>
        <p:nvSpPr>
          <p:cNvPr id="12" name="Rectangle 11">
            <a:extLst>
              <a:ext uri="{FF2B5EF4-FFF2-40B4-BE49-F238E27FC236}">
                <a16:creationId xmlns:a16="http://schemas.microsoft.com/office/drawing/2014/main" id="{AB604D82-8A81-4483-AF46-A6BE7D1672ED}"/>
              </a:ext>
            </a:extLst>
          </p:cNvPr>
          <p:cNvSpPr/>
          <p:nvPr/>
        </p:nvSpPr>
        <p:spPr>
          <a:xfrm>
            <a:off x="6258126" y="7355348"/>
            <a:ext cx="185928" cy="203692"/>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Z</a:t>
            </a:r>
          </a:p>
        </p:txBody>
      </p:sp>
      <p:sp>
        <p:nvSpPr>
          <p:cNvPr id="13" name="Rectangle 12">
            <a:extLst>
              <a:ext uri="{FF2B5EF4-FFF2-40B4-BE49-F238E27FC236}">
                <a16:creationId xmlns:a16="http://schemas.microsoft.com/office/drawing/2014/main" id="{F9920782-2FF2-44E0-B892-2263767CD974}"/>
              </a:ext>
            </a:extLst>
          </p:cNvPr>
          <p:cNvSpPr/>
          <p:nvPr/>
        </p:nvSpPr>
        <p:spPr>
          <a:xfrm>
            <a:off x="4801847" y="4047744"/>
            <a:ext cx="185928" cy="20369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69" y="112490"/>
            <a:ext cx="6688558" cy="9027438"/>
          </a:xfrm>
          <a:prstGeom prst="rect">
            <a:avLst/>
          </a:prstGeom>
        </p:spPr>
      </p:pic>
      <p:grpSp>
        <p:nvGrpSpPr>
          <p:cNvPr id="16" name="Group 15">
            <a:extLst>
              <a:ext uri="{FF2B5EF4-FFF2-40B4-BE49-F238E27FC236}">
                <a16:creationId xmlns:a16="http://schemas.microsoft.com/office/drawing/2014/main" id="{C02B02D4-75B3-4196-A085-112A3E7E77DD}"/>
              </a:ext>
            </a:extLst>
          </p:cNvPr>
          <p:cNvGrpSpPr/>
          <p:nvPr/>
        </p:nvGrpSpPr>
        <p:grpSpPr>
          <a:xfrm>
            <a:off x="0" y="9095235"/>
            <a:ext cx="6780927" cy="698275"/>
            <a:chOff x="1175976" y="5734932"/>
            <a:chExt cx="9840048" cy="519878"/>
          </a:xfrm>
        </p:grpSpPr>
        <p:grpSp>
          <p:nvGrpSpPr>
            <p:cNvPr id="17" name="Group 16">
              <a:extLst>
                <a:ext uri="{FF2B5EF4-FFF2-40B4-BE49-F238E27FC236}">
                  <a16:creationId xmlns:a16="http://schemas.microsoft.com/office/drawing/2014/main" id="{030B253E-17C7-4E2D-9DFA-EF7CB8667811}"/>
                </a:ext>
              </a:extLst>
            </p:cNvPr>
            <p:cNvGrpSpPr/>
            <p:nvPr/>
          </p:nvGrpSpPr>
          <p:grpSpPr>
            <a:xfrm>
              <a:off x="1175976" y="5734932"/>
              <a:ext cx="9840048" cy="519878"/>
              <a:chOff x="1175976" y="6090976"/>
              <a:chExt cx="9840048" cy="519878"/>
            </a:xfrm>
          </p:grpSpPr>
          <p:cxnSp>
            <p:nvCxnSpPr>
              <p:cNvPr id="19" name="Straight Connector 18">
                <a:extLst>
                  <a:ext uri="{FF2B5EF4-FFF2-40B4-BE49-F238E27FC236}">
                    <a16:creationId xmlns:a16="http://schemas.microsoft.com/office/drawing/2014/main" id="{C9638072-BE77-4C0E-94A7-B1D1F5D2AA43}"/>
                  </a:ext>
                </a:extLst>
              </p:cNvPr>
              <p:cNvCxnSpPr/>
              <p:nvPr/>
            </p:nvCxnSpPr>
            <p:spPr>
              <a:xfrm>
                <a:off x="2001692" y="6585916"/>
                <a:ext cx="8204661" cy="24938"/>
              </a:xfrm>
              <a:prstGeom prst="line">
                <a:avLst/>
              </a:prstGeom>
              <a:noFill/>
              <a:ln w="57150" cap="flat" cmpd="sng" algn="ctr">
                <a:solidFill>
                  <a:srgbClr val="0070C0"/>
                </a:solidFill>
                <a:prstDash val="solid"/>
                <a:miter lim="800000"/>
              </a:ln>
              <a:effectLst/>
            </p:spPr>
          </p:cxnSp>
          <p:pic>
            <p:nvPicPr>
              <p:cNvPr id="20" name="Picture 19">
                <a:extLst>
                  <a:ext uri="{FF2B5EF4-FFF2-40B4-BE49-F238E27FC236}">
                    <a16:creationId xmlns:a16="http://schemas.microsoft.com/office/drawing/2014/main" id="{3DE33C65-04D8-4DDA-B2FD-DAB2C037E6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75976" y="6090976"/>
                <a:ext cx="722513" cy="51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A45B36C6-C23A-4B48-8E19-E564A9E265F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14188" y="6090976"/>
                <a:ext cx="701836" cy="519878"/>
              </a:xfrm>
              <a:prstGeom prst="rect">
                <a:avLst/>
              </a:prstGeom>
              <a:noFill/>
              <a:ln>
                <a:noFill/>
              </a:ln>
              <a:effectLst/>
            </p:spPr>
          </p:pic>
          <p:sp>
            <p:nvSpPr>
              <p:cNvPr id="22" name="Rectangle 21">
                <a:extLst>
                  <a:ext uri="{FF2B5EF4-FFF2-40B4-BE49-F238E27FC236}">
                    <a16:creationId xmlns:a16="http://schemas.microsoft.com/office/drawing/2014/main" id="{5E56D711-1353-4532-999F-0F7ED08AC6D2}"/>
                  </a:ext>
                </a:extLst>
              </p:cNvPr>
              <p:cNvSpPr/>
              <p:nvPr/>
            </p:nvSpPr>
            <p:spPr>
              <a:xfrm>
                <a:off x="1830819" y="6230065"/>
                <a:ext cx="8642206" cy="274974"/>
              </a:xfrm>
              <a:prstGeom prst="rect">
                <a:avLst/>
              </a:prstGeom>
            </p:spPr>
            <p:txBody>
              <a:bodyPr wrap="none">
                <a:spAutoFit/>
              </a:bodyPr>
              <a:lstStyle/>
              <a:p>
                <a:pPr algn="ctr" defTabSz="514350">
                  <a:defRPr/>
                </a:pPr>
                <a:r>
                  <a:rPr lang="en-GB" dirty="0">
                    <a:solidFill>
                      <a:prstClr val="black"/>
                    </a:solidFill>
                    <a:latin typeface="KaiTi" panose="02010609060101010101" pitchFamily="49" charset="-122"/>
                    <a:ea typeface="KaiTi" panose="02010609060101010101" pitchFamily="49" charset="-122"/>
                  </a:rPr>
                  <a:t>Faith . Hope . Love . Wisdom . Courage . Integrity</a:t>
                </a:r>
              </a:p>
            </p:txBody>
          </p:sp>
        </p:grpSp>
        <p:cxnSp>
          <p:nvCxnSpPr>
            <p:cNvPr id="18" name="Straight Connector 17">
              <a:extLst>
                <a:ext uri="{FF2B5EF4-FFF2-40B4-BE49-F238E27FC236}">
                  <a16:creationId xmlns:a16="http://schemas.microsoft.com/office/drawing/2014/main" id="{53A11FC3-0DB7-45CE-81B5-7B4A876EACD4}"/>
                </a:ext>
              </a:extLst>
            </p:cNvPr>
            <p:cNvCxnSpPr/>
            <p:nvPr/>
          </p:nvCxnSpPr>
          <p:spPr>
            <a:xfrm>
              <a:off x="1994182" y="5768207"/>
              <a:ext cx="8204661" cy="24938"/>
            </a:xfrm>
            <a:prstGeom prst="line">
              <a:avLst/>
            </a:prstGeom>
            <a:noFill/>
            <a:ln w="57150" cap="flat" cmpd="sng" algn="ctr">
              <a:solidFill>
                <a:srgbClr val="FF0000"/>
              </a:solidFill>
              <a:prstDash val="solid"/>
              <a:miter lim="800000"/>
            </a:ln>
            <a:effectLst/>
          </p:spPr>
        </p:cxnSp>
      </p:grpSp>
      <p:sp>
        <p:nvSpPr>
          <p:cNvPr id="14" name="Oval 13">
            <a:extLst>
              <a:ext uri="{FF2B5EF4-FFF2-40B4-BE49-F238E27FC236}">
                <a16:creationId xmlns:a16="http://schemas.microsoft.com/office/drawing/2014/main" id="{35F0E12D-05F6-4AA6-BC03-B23C922842FE}"/>
              </a:ext>
            </a:extLst>
          </p:cNvPr>
          <p:cNvSpPr/>
          <p:nvPr/>
        </p:nvSpPr>
        <p:spPr>
          <a:xfrm>
            <a:off x="1058128" y="3462528"/>
            <a:ext cx="270800" cy="268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519A5786-AC5B-4036-A978-E97C80C4AA19}"/>
              </a:ext>
            </a:extLst>
          </p:cNvPr>
          <p:cNvSpPr txBox="1"/>
          <p:nvPr/>
        </p:nvSpPr>
        <p:spPr>
          <a:xfrm>
            <a:off x="284522" y="380522"/>
            <a:ext cx="6304252" cy="6955750"/>
          </a:xfrm>
          <a:prstGeom prst="rect">
            <a:avLst/>
          </a:prstGeom>
          <a:noFill/>
        </p:spPr>
        <p:txBody>
          <a:bodyPr wrap="square" rtlCol="0">
            <a:spAutoFit/>
          </a:bodyPr>
          <a:lstStyle/>
          <a:p>
            <a:pPr algn="ctr"/>
            <a:r>
              <a:rPr lang="en-GB" b="1" i="1" u="sng" dirty="0">
                <a:effectLst>
                  <a:outerShdw blurRad="38100" dist="38100" dir="2700000" algn="tl">
                    <a:srgbClr val="000000">
                      <a:alpha val="43137"/>
                    </a:srgbClr>
                  </a:outerShdw>
                </a:effectLst>
                <a:latin typeface="ABeeZee" panose="02000000000000000000" pitchFamily="50" charset="0"/>
              </a:rPr>
              <a:t>Useful websites (Further reading):</a:t>
            </a:r>
          </a:p>
          <a:p>
            <a:endParaRPr lang="en-GB" sz="1400" dirty="0">
              <a:latin typeface="ABeeZee" panose="02000000000000000000" pitchFamily="50" charset="0"/>
            </a:endParaRPr>
          </a:p>
          <a:p>
            <a:r>
              <a:rPr lang="en-GB" sz="1400" dirty="0">
                <a:latin typeface="ABeeZee" panose="02000000000000000000" pitchFamily="50" charset="0"/>
                <a:hlinkClick r:id="rId5"/>
              </a:rPr>
              <a:t>http://www.rsrevision.com/Alevel/</a:t>
            </a:r>
            <a:endParaRPr lang="en-GB" sz="1400" dirty="0">
              <a:latin typeface="ABeeZee" panose="02000000000000000000" pitchFamily="50" charset="0"/>
            </a:endParaRPr>
          </a:p>
          <a:p>
            <a:r>
              <a:rPr lang="en-GB" sz="1400" dirty="0">
                <a:latin typeface="ABeeZee" panose="02000000000000000000" pitchFamily="50" charset="0"/>
                <a:hlinkClick r:id="rId6"/>
              </a:rPr>
              <a:t>http://www.bbc.co.uk/religion/0/</a:t>
            </a:r>
            <a:endParaRPr lang="en-GB" sz="1400" dirty="0">
              <a:latin typeface="ABeeZee" panose="02000000000000000000" pitchFamily="50" charset="0"/>
            </a:endParaRPr>
          </a:p>
          <a:p>
            <a:endParaRPr lang="en-GB" sz="1400" dirty="0">
              <a:latin typeface="ABeeZee" panose="02000000000000000000" pitchFamily="50" charset="0"/>
            </a:endParaRPr>
          </a:p>
          <a:p>
            <a:r>
              <a:rPr lang="en-GB" sz="1400" b="1" dirty="0">
                <a:latin typeface="ABeeZee" panose="02000000000000000000" pitchFamily="50" charset="0"/>
              </a:rPr>
              <a:t>Radio 4</a:t>
            </a:r>
            <a:r>
              <a:rPr lang="en-GB" sz="1400" dirty="0">
                <a:latin typeface="ABeeZee" panose="02000000000000000000" pitchFamily="50" charset="0"/>
              </a:rPr>
              <a:t> programmes including: </a:t>
            </a:r>
          </a:p>
          <a:p>
            <a:pPr marL="285750" indent="-285750">
              <a:buFont typeface="Arial" panose="020B0604020202020204" pitchFamily="34" charset="0"/>
              <a:buChar char="•"/>
            </a:pPr>
            <a:r>
              <a:rPr lang="en-GB" sz="1400" dirty="0">
                <a:latin typeface="ABeeZee" panose="02000000000000000000" pitchFamily="50" charset="0"/>
              </a:rPr>
              <a:t>Moral Maze</a:t>
            </a:r>
          </a:p>
          <a:p>
            <a:pPr marL="285750" indent="-285750">
              <a:buFont typeface="Arial" panose="020B0604020202020204" pitchFamily="34" charset="0"/>
              <a:buChar char="•"/>
            </a:pPr>
            <a:r>
              <a:rPr lang="en-GB" sz="1400" dirty="0">
                <a:latin typeface="ABeeZee" panose="02000000000000000000" pitchFamily="50" charset="0"/>
              </a:rPr>
              <a:t>Beyond Belief</a:t>
            </a:r>
          </a:p>
          <a:p>
            <a:pPr marL="285750" indent="-285750">
              <a:buFont typeface="Arial" panose="020B0604020202020204" pitchFamily="34" charset="0"/>
              <a:buChar char="•"/>
            </a:pPr>
            <a:r>
              <a:rPr lang="en-GB" sz="1400">
                <a:latin typeface="ABeeZee" panose="02000000000000000000" pitchFamily="50" charset="0"/>
              </a:rPr>
              <a:t>Thinking Allowed</a:t>
            </a:r>
            <a:endParaRPr lang="en-GB" sz="1400" dirty="0">
              <a:latin typeface="ABeeZee" panose="02000000000000000000" pitchFamily="50" charset="0"/>
            </a:endParaRPr>
          </a:p>
          <a:p>
            <a:pPr marL="285750" indent="-285750">
              <a:buFont typeface="Arial" panose="020B0604020202020204" pitchFamily="34" charset="0"/>
              <a:buChar char="•"/>
            </a:pPr>
            <a:r>
              <a:rPr lang="en-GB" sz="1400" dirty="0">
                <a:latin typeface="ABeeZee" panose="02000000000000000000" pitchFamily="50" charset="0"/>
              </a:rPr>
              <a:t>In our Time</a:t>
            </a:r>
          </a:p>
          <a:p>
            <a:r>
              <a:rPr lang="en-GB" sz="1400" dirty="0">
                <a:hlinkClick r:id="rId7"/>
              </a:rPr>
              <a:t>https://www.bbc.co.uk/programmes/p01f0vzr/episodes/downloads</a:t>
            </a:r>
            <a:endParaRPr lang="en-GB" sz="1400" dirty="0"/>
          </a:p>
          <a:p>
            <a:endParaRPr lang="en-GB" sz="1400" dirty="0">
              <a:latin typeface="ABeeZee" panose="02000000000000000000" pitchFamily="50" charset="0"/>
            </a:endParaRPr>
          </a:p>
          <a:p>
            <a:endParaRPr lang="en-GB" sz="1400" dirty="0">
              <a:latin typeface="ABeeZee" panose="02000000000000000000" pitchFamily="50" charset="0"/>
            </a:endParaRPr>
          </a:p>
          <a:p>
            <a:r>
              <a:rPr lang="en-GB" sz="1400" b="1" dirty="0">
                <a:latin typeface="ABeeZee" panose="02000000000000000000" pitchFamily="50" charset="0"/>
              </a:rPr>
              <a:t>Did Jesus die on the cross?</a:t>
            </a:r>
          </a:p>
          <a:p>
            <a:r>
              <a:rPr lang="en-GB" sz="1400" dirty="0">
                <a:latin typeface="ABeeZee" panose="02000000000000000000" pitchFamily="50" charset="0"/>
                <a:hlinkClick r:id="rId8"/>
              </a:rPr>
              <a:t>https://www.youtube.com/watch?v=qbe3Bw72G-4&amp;list=PLOhLyNfsfTh1qW6pDNpyOO4E0F1vJpAuH&amp;index=6&amp;t=0s</a:t>
            </a:r>
            <a:endParaRPr lang="en-GB" sz="1400" dirty="0">
              <a:latin typeface="ABeeZee" panose="02000000000000000000" pitchFamily="50" charset="0"/>
            </a:endParaRPr>
          </a:p>
          <a:p>
            <a:endParaRPr lang="en-GB" sz="1400" dirty="0">
              <a:latin typeface="ABeeZee" panose="02000000000000000000" pitchFamily="50" charset="0"/>
            </a:endParaRPr>
          </a:p>
          <a:p>
            <a:endParaRPr lang="en-GB" sz="1400" dirty="0">
              <a:latin typeface="ABeeZee" panose="02000000000000000000" pitchFamily="50" charset="0"/>
            </a:endParaRPr>
          </a:p>
          <a:p>
            <a:r>
              <a:rPr lang="en-GB" sz="1400" dirty="0">
                <a:latin typeface="ABeeZee" panose="02000000000000000000" pitchFamily="50" charset="0"/>
              </a:rPr>
              <a:t>Who Wrote the Bible Documentary by Robert Beckford</a:t>
            </a:r>
          </a:p>
          <a:p>
            <a:r>
              <a:rPr lang="en-GB" sz="1400" dirty="0">
                <a:hlinkClick r:id="rId9"/>
              </a:rPr>
              <a:t>https://www.youtube.com/watch?v=ot7o3XnwtP0&amp;list=PLOhLyNfsfTh1qW6pDNpyOO4E0F1vJpAuH&amp;index=3&amp;t=0s</a:t>
            </a:r>
            <a:r>
              <a:rPr lang="en-GB" sz="1400" dirty="0"/>
              <a:t> </a:t>
            </a:r>
          </a:p>
          <a:p>
            <a:endParaRPr lang="en-GB" sz="1400" dirty="0">
              <a:latin typeface="ABeeZee" panose="02000000000000000000" pitchFamily="50" charset="0"/>
            </a:endParaRPr>
          </a:p>
          <a:p>
            <a:endParaRPr lang="en-GB" sz="1400" dirty="0">
              <a:latin typeface="ABeeZee" panose="02000000000000000000" pitchFamily="50" charset="0"/>
            </a:endParaRPr>
          </a:p>
          <a:p>
            <a:r>
              <a:rPr lang="en-GB" sz="1400" dirty="0">
                <a:latin typeface="ABeeZee" panose="02000000000000000000" pitchFamily="50" charset="0"/>
              </a:rPr>
              <a:t>Alister McGrath interview on Does God exist, Richard Dawkins, The God Delusion (University of Sheffield) – </a:t>
            </a:r>
            <a:r>
              <a:rPr lang="en-GB" sz="1400" dirty="0" err="1">
                <a:latin typeface="ABeeZee" panose="02000000000000000000" pitchFamily="50" charset="0"/>
              </a:rPr>
              <a:t>youtube</a:t>
            </a:r>
            <a:endParaRPr lang="en-GB" sz="1400" dirty="0">
              <a:latin typeface="ABeeZee" panose="02000000000000000000" pitchFamily="50" charset="0"/>
            </a:endParaRPr>
          </a:p>
          <a:p>
            <a:r>
              <a:rPr lang="en-GB" sz="1400" dirty="0">
                <a:hlinkClick r:id="rId10"/>
              </a:rPr>
              <a:t>https://www.youtube.com/watch?v=ApucKBxhYco&amp;t=1584s</a:t>
            </a:r>
            <a:endParaRPr lang="en-GB" sz="1400" dirty="0"/>
          </a:p>
          <a:p>
            <a:endParaRPr lang="en-GB" sz="1400" dirty="0">
              <a:latin typeface="ABeeZee" panose="02000000000000000000" pitchFamily="50" charset="0"/>
            </a:endParaRPr>
          </a:p>
          <a:p>
            <a:endParaRPr lang="en-GB" sz="1400" dirty="0">
              <a:latin typeface="ABeeZee" panose="02000000000000000000" pitchFamily="50" charset="0"/>
            </a:endParaRPr>
          </a:p>
          <a:p>
            <a:endParaRPr lang="en-GB" sz="1400" dirty="0">
              <a:latin typeface="ABeeZee" panose="02000000000000000000" pitchFamily="50" charset="0"/>
            </a:endParaRPr>
          </a:p>
          <a:p>
            <a:endParaRPr lang="en-GB" dirty="0"/>
          </a:p>
          <a:p>
            <a:endParaRPr lang="en-GB" dirty="0"/>
          </a:p>
        </p:txBody>
      </p:sp>
    </p:spTree>
    <p:extLst>
      <p:ext uri="{BB962C8B-B14F-4D97-AF65-F5344CB8AC3E}">
        <p14:creationId xmlns:p14="http://schemas.microsoft.com/office/powerpoint/2010/main" val="1639983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BB37AD8F-C809-4868-B77E-A582D0C3A2B4}"/>
              </a:ext>
            </a:extLst>
          </p:cNvPr>
          <p:cNvSpPr/>
          <p:nvPr/>
        </p:nvSpPr>
        <p:spPr>
          <a:xfrm>
            <a:off x="736904" y="4518728"/>
            <a:ext cx="270800" cy="250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en-GB" sz="1013">
              <a:solidFill>
                <a:prstClr val="white"/>
              </a:solidFill>
              <a:latin typeface="Calibri"/>
            </a:endParaRPr>
          </a:p>
        </p:txBody>
      </p:sp>
      <p:grpSp>
        <p:nvGrpSpPr>
          <p:cNvPr id="16" name="Group 15">
            <a:extLst>
              <a:ext uri="{FF2B5EF4-FFF2-40B4-BE49-F238E27FC236}">
                <a16:creationId xmlns:a16="http://schemas.microsoft.com/office/drawing/2014/main" id="{C02B02D4-75B3-4196-A085-112A3E7E77DD}"/>
              </a:ext>
            </a:extLst>
          </p:cNvPr>
          <p:cNvGrpSpPr/>
          <p:nvPr/>
        </p:nvGrpSpPr>
        <p:grpSpPr>
          <a:xfrm>
            <a:off x="0" y="9095235"/>
            <a:ext cx="6780927" cy="698275"/>
            <a:chOff x="1175976" y="5734932"/>
            <a:chExt cx="9840048" cy="519878"/>
          </a:xfrm>
        </p:grpSpPr>
        <p:grpSp>
          <p:nvGrpSpPr>
            <p:cNvPr id="17" name="Group 16">
              <a:extLst>
                <a:ext uri="{FF2B5EF4-FFF2-40B4-BE49-F238E27FC236}">
                  <a16:creationId xmlns:a16="http://schemas.microsoft.com/office/drawing/2014/main" id="{030B253E-17C7-4E2D-9DFA-EF7CB8667811}"/>
                </a:ext>
              </a:extLst>
            </p:cNvPr>
            <p:cNvGrpSpPr/>
            <p:nvPr/>
          </p:nvGrpSpPr>
          <p:grpSpPr>
            <a:xfrm>
              <a:off x="1175976" y="5734932"/>
              <a:ext cx="9840048" cy="519878"/>
              <a:chOff x="1175976" y="6090976"/>
              <a:chExt cx="9840048" cy="519878"/>
            </a:xfrm>
          </p:grpSpPr>
          <p:cxnSp>
            <p:nvCxnSpPr>
              <p:cNvPr id="19" name="Straight Connector 18">
                <a:extLst>
                  <a:ext uri="{FF2B5EF4-FFF2-40B4-BE49-F238E27FC236}">
                    <a16:creationId xmlns:a16="http://schemas.microsoft.com/office/drawing/2014/main" id="{C9638072-BE77-4C0E-94A7-B1D1F5D2AA43}"/>
                  </a:ext>
                </a:extLst>
              </p:cNvPr>
              <p:cNvCxnSpPr/>
              <p:nvPr/>
            </p:nvCxnSpPr>
            <p:spPr>
              <a:xfrm>
                <a:off x="2001692" y="6585916"/>
                <a:ext cx="8204661" cy="24938"/>
              </a:xfrm>
              <a:prstGeom prst="line">
                <a:avLst/>
              </a:prstGeom>
              <a:noFill/>
              <a:ln w="57150" cap="flat" cmpd="sng" algn="ctr">
                <a:solidFill>
                  <a:srgbClr val="0070C0"/>
                </a:solidFill>
                <a:prstDash val="solid"/>
                <a:miter lim="800000"/>
              </a:ln>
              <a:effectLst/>
            </p:spPr>
          </p:cxnSp>
          <p:pic>
            <p:nvPicPr>
              <p:cNvPr id="20" name="Picture 19">
                <a:extLst>
                  <a:ext uri="{FF2B5EF4-FFF2-40B4-BE49-F238E27FC236}">
                    <a16:creationId xmlns:a16="http://schemas.microsoft.com/office/drawing/2014/main" id="{3DE33C65-04D8-4DDA-B2FD-DAB2C037E6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75976" y="6090976"/>
                <a:ext cx="722513" cy="51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A45B36C6-C23A-4B48-8E19-E564A9E265F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14188" y="6090976"/>
                <a:ext cx="701836" cy="519878"/>
              </a:xfrm>
              <a:prstGeom prst="rect">
                <a:avLst/>
              </a:prstGeom>
              <a:noFill/>
              <a:ln>
                <a:noFill/>
              </a:ln>
              <a:effectLst/>
            </p:spPr>
          </p:pic>
          <p:sp>
            <p:nvSpPr>
              <p:cNvPr id="22" name="Rectangle 21">
                <a:extLst>
                  <a:ext uri="{FF2B5EF4-FFF2-40B4-BE49-F238E27FC236}">
                    <a16:creationId xmlns:a16="http://schemas.microsoft.com/office/drawing/2014/main" id="{5E56D711-1353-4532-999F-0F7ED08AC6D2}"/>
                  </a:ext>
                </a:extLst>
              </p:cNvPr>
              <p:cNvSpPr/>
              <p:nvPr/>
            </p:nvSpPr>
            <p:spPr>
              <a:xfrm>
                <a:off x="1830819" y="6230065"/>
                <a:ext cx="8642206" cy="274974"/>
              </a:xfrm>
              <a:prstGeom prst="rect">
                <a:avLst/>
              </a:prstGeom>
            </p:spPr>
            <p:txBody>
              <a:bodyPr wrap="none">
                <a:spAutoFit/>
              </a:bodyPr>
              <a:lstStyle/>
              <a:p>
                <a:pPr algn="ctr" defTabSz="514350">
                  <a:defRPr/>
                </a:pPr>
                <a:r>
                  <a:rPr lang="en-GB" dirty="0">
                    <a:solidFill>
                      <a:prstClr val="black"/>
                    </a:solidFill>
                    <a:latin typeface="KaiTi" panose="02010609060101010101" pitchFamily="49" charset="-122"/>
                    <a:ea typeface="KaiTi" panose="02010609060101010101" pitchFamily="49" charset="-122"/>
                  </a:rPr>
                  <a:t>Faith . Hope . Love . Wisdom . Courage . Integrity</a:t>
                </a:r>
              </a:p>
            </p:txBody>
          </p:sp>
        </p:grpSp>
        <p:cxnSp>
          <p:nvCxnSpPr>
            <p:cNvPr id="18" name="Straight Connector 17">
              <a:extLst>
                <a:ext uri="{FF2B5EF4-FFF2-40B4-BE49-F238E27FC236}">
                  <a16:creationId xmlns:a16="http://schemas.microsoft.com/office/drawing/2014/main" id="{53A11FC3-0DB7-45CE-81B5-7B4A876EACD4}"/>
                </a:ext>
              </a:extLst>
            </p:cNvPr>
            <p:cNvCxnSpPr/>
            <p:nvPr/>
          </p:nvCxnSpPr>
          <p:spPr>
            <a:xfrm>
              <a:off x="1994182" y="5768207"/>
              <a:ext cx="8204661" cy="24938"/>
            </a:xfrm>
            <a:prstGeom prst="line">
              <a:avLst/>
            </a:prstGeom>
            <a:noFill/>
            <a:ln w="57150" cap="flat" cmpd="sng" algn="ctr">
              <a:solidFill>
                <a:srgbClr val="FF0000"/>
              </a:solidFill>
              <a:prstDash val="solid"/>
              <a:miter lim="800000"/>
            </a:ln>
            <a:effectLst/>
          </p:spPr>
        </p:cxnSp>
      </p:grpSp>
      <p:sp>
        <p:nvSpPr>
          <p:cNvPr id="2" name="TextBox 1">
            <a:extLst>
              <a:ext uri="{FF2B5EF4-FFF2-40B4-BE49-F238E27FC236}">
                <a16:creationId xmlns:a16="http://schemas.microsoft.com/office/drawing/2014/main" id="{C8DE1902-3E57-43CD-AF63-FC925B99B3E4}"/>
              </a:ext>
            </a:extLst>
          </p:cNvPr>
          <p:cNvSpPr txBox="1"/>
          <p:nvPr/>
        </p:nvSpPr>
        <p:spPr>
          <a:xfrm>
            <a:off x="0" y="0"/>
            <a:ext cx="6858000" cy="11110734"/>
          </a:xfrm>
          <a:prstGeom prst="rect">
            <a:avLst/>
          </a:prstGeom>
          <a:noFill/>
        </p:spPr>
        <p:txBody>
          <a:bodyPr wrap="square" rtlCol="0">
            <a:spAutoFit/>
          </a:bodyPr>
          <a:lstStyle/>
          <a:p>
            <a:r>
              <a:rPr lang="en-GB" sz="1200" dirty="0">
                <a:solidFill>
                  <a:srgbClr val="000099"/>
                </a:solidFill>
                <a:latin typeface="ABeeZee" panose="02000000000000000000" pitchFamily="50" charset="0"/>
              </a:rPr>
              <a:t>Below is a list of some of the keywords, concepts, phrases and ideas that you will be introduced to during the course.  Using the internet (or books if you have access to e-books) research and discover the meaning of each concept.  </a:t>
            </a:r>
            <a:r>
              <a:rPr lang="en-GB" sz="1200" i="1" dirty="0">
                <a:solidFill>
                  <a:srgbClr val="000099"/>
                </a:solidFill>
                <a:latin typeface="ABeeZee" panose="02000000000000000000" pitchFamily="50" charset="0"/>
              </a:rPr>
              <a:t>This will supply you with a good grasp of language prior to the start of the course.</a:t>
            </a:r>
          </a:p>
          <a:p>
            <a:endParaRPr lang="en-GB" dirty="0">
              <a:latin typeface="ABeeZee" panose="02000000000000000000" pitchFamily="50" charset="0"/>
            </a:endParaRPr>
          </a:p>
          <a:p>
            <a:r>
              <a:rPr lang="en-GB" sz="1400" dirty="0">
                <a:latin typeface="ABeeZee" panose="02000000000000000000" pitchFamily="50" charset="0"/>
              </a:rPr>
              <a:t>Consequentialism </a:t>
            </a:r>
          </a:p>
          <a:p>
            <a:endParaRPr lang="en-GB" sz="1400" dirty="0">
              <a:latin typeface="ABeeZee" panose="02000000000000000000" pitchFamily="50" charset="0"/>
            </a:endParaRPr>
          </a:p>
          <a:p>
            <a:r>
              <a:rPr lang="en-GB" sz="1400" dirty="0">
                <a:latin typeface="ABeeZee" panose="02000000000000000000" pitchFamily="50" charset="0"/>
              </a:rPr>
              <a:t>Costly grace</a:t>
            </a:r>
          </a:p>
          <a:p>
            <a:endParaRPr lang="en-GB" sz="1400" dirty="0">
              <a:latin typeface="ABeeZee" panose="02000000000000000000" pitchFamily="50" charset="0"/>
            </a:endParaRPr>
          </a:p>
          <a:p>
            <a:r>
              <a:rPr lang="en-GB" sz="1400" dirty="0">
                <a:latin typeface="ABeeZee" panose="02000000000000000000" pitchFamily="50" charset="0"/>
              </a:rPr>
              <a:t>Deontology</a:t>
            </a:r>
          </a:p>
          <a:p>
            <a:endParaRPr lang="en-GB" sz="1400" dirty="0">
              <a:latin typeface="ABeeZee" panose="02000000000000000000" pitchFamily="50" charset="0"/>
            </a:endParaRPr>
          </a:p>
          <a:p>
            <a:r>
              <a:rPr lang="en-GB" sz="1400" dirty="0">
                <a:latin typeface="ABeeZee" panose="02000000000000000000" pitchFamily="50" charset="0"/>
              </a:rPr>
              <a:t>Evangelism</a:t>
            </a:r>
          </a:p>
          <a:p>
            <a:endParaRPr lang="en-GB" sz="1400" dirty="0">
              <a:latin typeface="ABeeZee" panose="02000000000000000000" pitchFamily="50" charset="0"/>
            </a:endParaRPr>
          </a:p>
          <a:p>
            <a:r>
              <a:rPr lang="en-GB" sz="1400" dirty="0">
                <a:latin typeface="ABeeZee" panose="02000000000000000000" pitchFamily="50" charset="0"/>
              </a:rPr>
              <a:t>Grace</a:t>
            </a:r>
          </a:p>
          <a:p>
            <a:endParaRPr lang="en-GB" sz="1400" dirty="0">
              <a:latin typeface="ABeeZee" panose="02000000000000000000" pitchFamily="50" charset="0"/>
            </a:endParaRPr>
          </a:p>
          <a:p>
            <a:r>
              <a:rPr lang="en-GB" sz="1400" dirty="0">
                <a:latin typeface="ABeeZee" panose="02000000000000000000" pitchFamily="50" charset="0"/>
              </a:rPr>
              <a:t>Human will </a:t>
            </a:r>
          </a:p>
          <a:p>
            <a:endParaRPr lang="en-GB" sz="1400" dirty="0">
              <a:latin typeface="ABeeZee" panose="02000000000000000000" pitchFamily="50" charset="0"/>
            </a:endParaRPr>
          </a:p>
          <a:p>
            <a:r>
              <a:rPr lang="en-GB" sz="1400" dirty="0">
                <a:latin typeface="ABeeZee" panose="02000000000000000000" pitchFamily="50" charset="0"/>
              </a:rPr>
              <a:t>Incarnation</a:t>
            </a:r>
          </a:p>
          <a:p>
            <a:endParaRPr lang="en-GB" sz="1400" dirty="0">
              <a:latin typeface="ABeeZee" panose="02000000000000000000" pitchFamily="50" charset="0"/>
            </a:endParaRPr>
          </a:p>
          <a:p>
            <a:r>
              <a:rPr lang="en-GB" sz="1400" dirty="0">
                <a:latin typeface="ABeeZee" panose="02000000000000000000" pitchFamily="50" charset="0"/>
              </a:rPr>
              <a:t>Liberation Theology</a:t>
            </a:r>
          </a:p>
          <a:p>
            <a:endParaRPr lang="en-GB" sz="1400" dirty="0">
              <a:latin typeface="ABeeZee" panose="02000000000000000000" pitchFamily="50" charset="0"/>
            </a:endParaRPr>
          </a:p>
          <a:p>
            <a:r>
              <a:rPr lang="en-GB" sz="1400" dirty="0">
                <a:latin typeface="ABeeZee" panose="02000000000000000000" pitchFamily="50" charset="0"/>
              </a:rPr>
              <a:t>Morals</a:t>
            </a:r>
          </a:p>
          <a:p>
            <a:endParaRPr lang="en-GB" sz="1400" dirty="0">
              <a:latin typeface="ABeeZee" panose="02000000000000000000" pitchFamily="50" charset="0"/>
            </a:endParaRPr>
          </a:p>
          <a:p>
            <a:r>
              <a:rPr lang="en-GB" sz="1400" dirty="0">
                <a:latin typeface="ABeeZee" panose="02000000000000000000" pitchFamily="50" charset="0"/>
              </a:rPr>
              <a:t>Natural Law</a:t>
            </a:r>
          </a:p>
          <a:p>
            <a:endParaRPr lang="en-GB" sz="1400" dirty="0">
              <a:latin typeface="ABeeZee" panose="02000000000000000000" pitchFamily="50" charset="0"/>
            </a:endParaRPr>
          </a:p>
          <a:p>
            <a:r>
              <a:rPr lang="en-GB" sz="1400" dirty="0">
                <a:latin typeface="ABeeZee" panose="02000000000000000000" pitchFamily="50" charset="0"/>
              </a:rPr>
              <a:t>Original Sin</a:t>
            </a:r>
          </a:p>
          <a:p>
            <a:endParaRPr lang="en-GB" sz="1400" dirty="0">
              <a:latin typeface="ABeeZee" panose="02000000000000000000" pitchFamily="50" charset="0"/>
            </a:endParaRPr>
          </a:p>
          <a:p>
            <a:r>
              <a:rPr lang="en-GB" sz="1400" dirty="0">
                <a:latin typeface="ABeeZee" panose="02000000000000000000" pitchFamily="50" charset="0"/>
              </a:rPr>
              <a:t>Patriarchy</a:t>
            </a:r>
          </a:p>
          <a:p>
            <a:endParaRPr lang="en-GB" sz="1400" dirty="0">
              <a:latin typeface="ABeeZee" panose="02000000000000000000" pitchFamily="50" charset="0"/>
            </a:endParaRPr>
          </a:p>
          <a:p>
            <a:r>
              <a:rPr lang="en-GB" sz="1400" dirty="0">
                <a:latin typeface="ABeeZee" panose="02000000000000000000" pitchFamily="50" charset="0"/>
              </a:rPr>
              <a:t>Revelation</a:t>
            </a:r>
          </a:p>
          <a:p>
            <a:endParaRPr lang="en-GB" sz="1400" dirty="0">
              <a:latin typeface="ABeeZee" panose="02000000000000000000" pitchFamily="50" charset="0"/>
            </a:endParaRPr>
          </a:p>
          <a:p>
            <a:r>
              <a:rPr lang="en-GB" sz="1400" dirty="0">
                <a:latin typeface="ABeeZee" panose="02000000000000000000" pitchFamily="50" charset="0"/>
              </a:rPr>
              <a:t>Secularism</a:t>
            </a:r>
          </a:p>
          <a:p>
            <a:endParaRPr lang="en-GB" sz="1400" dirty="0">
              <a:latin typeface="ABeeZee" panose="02000000000000000000" pitchFamily="50" charset="0"/>
            </a:endParaRPr>
          </a:p>
          <a:p>
            <a:r>
              <a:rPr lang="en-GB" sz="1400" dirty="0">
                <a:latin typeface="ABeeZee" panose="02000000000000000000" pitchFamily="50" charset="0"/>
              </a:rPr>
              <a:t>Theology</a:t>
            </a:r>
          </a:p>
          <a:p>
            <a:endParaRPr lang="en-GB" sz="1400" dirty="0">
              <a:latin typeface="ABeeZee" panose="02000000000000000000" pitchFamily="50" charset="0"/>
            </a:endParaRPr>
          </a:p>
          <a:p>
            <a:r>
              <a:rPr lang="en-GB" sz="1400" dirty="0">
                <a:latin typeface="ABeeZee" panose="02000000000000000000" pitchFamily="50" charset="0"/>
              </a:rPr>
              <a:t>Universal Law</a:t>
            </a:r>
          </a:p>
          <a:p>
            <a:endParaRPr lang="en-GB" sz="1400" dirty="0">
              <a:latin typeface="ABeeZee" panose="02000000000000000000" pitchFamily="50" charset="0"/>
            </a:endParaRPr>
          </a:p>
          <a:p>
            <a:r>
              <a:rPr lang="en-GB" sz="1400" dirty="0">
                <a:latin typeface="ABeeZee" panose="02000000000000000000" pitchFamily="50" charset="0"/>
              </a:rPr>
              <a:t>Wittgenstein</a:t>
            </a:r>
          </a:p>
          <a:p>
            <a:endParaRPr lang="en-GB" sz="1400" dirty="0">
              <a:latin typeface="ABeeZee" panose="02000000000000000000" pitchFamily="50" charset="0"/>
            </a:endParaRPr>
          </a:p>
          <a:p>
            <a:r>
              <a:rPr lang="en-GB" sz="1400" dirty="0">
                <a:latin typeface="ABeeZee" panose="02000000000000000000" pitchFamily="50" charset="0"/>
              </a:rPr>
              <a:t>Xenophobia</a:t>
            </a:r>
          </a:p>
          <a:p>
            <a:endParaRPr lang="en-GB" sz="1400" dirty="0">
              <a:latin typeface="ABeeZee" panose="02000000000000000000" pitchFamily="50" charset="0"/>
            </a:endParaRPr>
          </a:p>
          <a:p>
            <a:r>
              <a:rPr lang="en-GB" sz="1400" dirty="0">
                <a:latin typeface="ABeeZee" panose="02000000000000000000" pitchFamily="50" charset="0"/>
              </a:rPr>
              <a:t>Zealots</a:t>
            </a:r>
          </a:p>
          <a:p>
            <a:endParaRPr lang="en-GB" dirty="0">
              <a:latin typeface="ABeeZee" panose="02000000000000000000" pitchFamily="50" charset="0"/>
            </a:endParaRPr>
          </a:p>
          <a:p>
            <a:endParaRPr lang="en-GB" dirty="0">
              <a:latin typeface="ABeeZee" panose="02000000000000000000" pitchFamily="50" charset="0"/>
            </a:endParaRPr>
          </a:p>
          <a:p>
            <a:endParaRPr lang="en-GB" dirty="0">
              <a:latin typeface="ABeeZee" panose="02000000000000000000" pitchFamily="50" charset="0"/>
            </a:endParaRPr>
          </a:p>
          <a:p>
            <a:endParaRPr lang="en-GB" dirty="0">
              <a:latin typeface="ABeeZee" panose="02000000000000000000" pitchFamily="50" charset="0"/>
            </a:endParaRPr>
          </a:p>
          <a:p>
            <a:endParaRPr lang="en-GB" dirty="0">
              <a:latin typeface="ABeeZee" panose="02000000000000000000" pitchFamily="50" charset="0"/>
            </a:endParaRPr>
          </a:p>
          <a:p>
            <a:endParaRPr lang="en-GB" dirty="0"/>
          </a:p>
        </p:txBody>
      </p:sp>
    </p:spTree>
    <p:extLst>
      <p:ext uri="{BB962C8B-B14F-4D97-AF65-F5344CB8AC3E}">
        <p14:creationId xmlns:p14="http://schemas.microsoft.com/office/powerpoint/2010/main" val="3067523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69" y="548640"/>
            <a:ext cx="6688558" cy="7074440"/>
          </a:xfrm>
          <a:prstGeom prst="rect">
            <a:avLst/>
          </a:prstGeom>
        </p:spPr>
      </p:pic>
      <p:grpSp>
        <p:nvGrpSpPr>
          <p:cNvPr id="16" name="Group 15">
            <a:extLst>
              <a:ext uri="{FF2B5EF4-FFF2-40B4-BE49-F238E27FC236}">
                <a16:creationId xmlns:a16="http://schemas.microsoft.com/office/drawing/2014/main" id="{C02B02D4-75B3-4196-A085-112A3E7E77DD}"/>
              </a:ext>
            </a:extLst>
          </p:cNvPr>
          <p:cNvGrpSpPr/>
          <p:nvPr/>
        </p:nvGrpSpPr>
        <p:grpSpPr>
          <a:xfrm>
            <a:off x="0" y="9095235"/>
            <a:ext cx="6780927" cy="698275"/>
            <a:chOff x="1175976" y="5734932"/>
            <a:chExt cx="9840048" cy="519878"/>
          </a:xfrm>
        </p:grpSpPr>
        <p:grpSp>
          <p:nvGrpSpPr>
            <p:cNvPr id="17" name="Group 16">
              <a:extLst>
                <a:ext uri="{FF2B5EF4-FFF2-40B4-BE49-F238E27FC236}">
                  <a16:creationId xmlns:a16="http://schemas.microsoft.com/office/drawing/2014/main" id="{030B253E-17C7-4E2D-9DFA-EF7CB8667811}"/>
                </a:ext>
              </a:extLst>
            </p:cNvPr>
            <p:cNvGrpSpPr/>
            <p:nvPr/>
          </p:nvGrpSpPr>
          <p:grpSpPr>
            <a:xfrm>
              <a:off x="1175976" y="5734932"/>
              <a:ext cx="9840048" cy="519878"/>
              <a:chOff x="1175976" y="6090976"/>
              <a:chExt cx="9840048" cy="519878"/>
            </a:xfrm>
          </p:grpSpPr>
          <p:cxnSp>
            <p:nvCxnSpPr>
              <p:cNvPr id="19" name="Straight Connector 18">
                <a:extLst>
                  <a:ext uri="{FF2B5EF4-FFF2-40B4-BE49-F238E27FC236}">
                    <a16:creationId xmlns:a16="http://schemas.microsoft.com/office/drawing/2014/main" id="{C9638072-BE77-4C0E-94A7-B1D1F5D2AA43}"/>
                  </a:ext>
                </a:extLst>
              </p:cNvPr>
              <p:cNvCxnSpPr/>
              <p:nvPr/>
            </p:nvCxnSpPr>
            <p:spPr>
              <a:xfrm>
                <a:off x="2001692" y="6585916"/>
                <a:ext cx="8204661" cy="24938"/>
              </a:xfrm>
              <a:prstGeom prst="line">
                <a:avLst/>
              </a:prstGeom>
              <a:noFill/>
              <a:ln w="57150" cap="flat" cmpd="sng" algn="ctr">
                <a:solidFill>
                  <a:srgbClr val="0070C0"/>
                </a:solidFill>
                <a:prstDash val="solid"/>
                <a:miter lim="800000"/>
              </a:ln>
              <a:effectLst/>
            </p:spPr>
          </p:cxnSp>
          <p:pic>
            <p:nvPicPr>
              <p:cNvPr id="20" name="Picture 19">
                <a:extLst>
                  <a:ext uri="{FF2B5EF4-FFF2-40B4-BE49-F238E27FC236}">
                    <a16:creationId xmlns:a16="http://schemas.microsoft.com/office/drawing/2014/main" id="{3DE33C65-04D8-4DDA-B2FD-DAB2C037E6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75976" y="6090976"/>
                <a:ext cx="722513" cy="51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A45B36C6-C23A-4B48-8E19-E564A9E265F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14188" y="6090976"/>
                <a:ext cx="701836" cy="519878"/>
              </a:xfrm>
              <a:prstGeom prst="rect">
                <a:avLst/>
              </a:prstGeom>
              <a:noFill/>
              <a:ln>
                <a:noFill/>
              </a:ln>
              <a:effectLst/>
            </p:spPr>
          </p:pic>
          <p:sp>
            <p:nvSpPr>
              <p:cNvPr id="22" name="Rectangle 21">
                <a:extLst>
                  <a:ext uri="{FF2B5EF4-FFF2-40B4-BE49-F238E27FC236}">
                    <a16:creationId xmlns:a16="http://schemas.microsoft.com/office/drawing/2014/main" id="{5E56D711-1353-4532-999F-0F7ED08AC6D2}"/>
                  </a:ext>
                </a:extLst>
              </p:cNvPr>
              <p:cNvSpPr/>
              <p:nvPr/>
            </p:nvSpPr>
            <p:spPr>
              <a:xfrm>
                <a:off x="1830819" y="6230065"/>
                <a:ext cx="8642206" cy="274974"/>
              </a:xfrm>
              <a:prstGeom prst="rect">
                <a:avLst/>
              </a:prstGeom>
            </p:spPr>
            <p:txBody>
              <a:bodyPr wrap="none">
                <a:spAutoFit/>
              </a:bodyPr>
              <a:lstStyle/>
              <a:p>
                <a:pPr algn="ctr" defTabSz="514350">
                  <a:defRPr/>
                </a:pPr>
                <a:r>
                  <a:rPr lang="en-GB" dirty="0">
                    <a:solidFill>
                      <a:prstClr val="black"/>
                    </a:solidFill>
                    <a:latin typeface="KaiTi" panose="02010609060101010101" pitchFamily="49" charset="-122"/>
                    <a:ea typeface="KaiTi" panose="02010609060101010101" pitchFamily="49" charset="-122"/>
                  </a:rPr>
                  <a:t>Faith . Hope . Love . Wisdom . Courage . Integrity</a:t>
                </a:r>
              </a:p>
            </p:txBody>
          </p:sp>
        </p:grpSp>
        <p:cxnSp>
          <p:nvCxnSpPr>
            <p:cNvPr id="18" name="Straight Connector 17">
              <a:extLst>
                <a:ext uri="{FF2B5EF4-FFF2-40B4-BE49-F238E27FC236}">
                  <a16:creationId xmlns:a16="http://schemas.microsoft.com/office/drawing/2014/main" id="{53A11FC3-0DB7-45CE-81B5-7B4A876EACD4}"/>
                </a:ext>
              </a:extLst>
            </p:cNvPr>
            <p:cNvCxnSpPr/>
            <p:nvPr/>
          </p:nvCxnSpPr>
          <p:spPr>
            <a:xfrm>
              <a:off x="1994182" y="5768207"/>
              <a:ext cx="8204661" cy="24938"/>
            </a:xfrm>
            <a:prstGeom prst="line">
              <a:avLst/>
            </a:prstGeom>
            <a:noFill/>
            <a:ln w="57150" cap="flat" cmpd="sng" algn="ctr">
              <a:solidFill>
                <a:srgbClr val="FF0000"/>
              </a:solidFill>
              <a:prstDash val="solid"/>
              <a:miter lim="800000"/>
            </a:ln>
            <a:effectLst/>
          </p:spPr>
        </p:cxnSp>
      </p:grpSp>
      <p:sp>
        <p:nvSpPr>
          <p:cNvPr id="14" name="Oval 13">
            <a:extLst>
              <a:ext uri="{FF2B5EF4-FFF2-40B4-BE49-F238E27FC236}">
                <a16:creationId xmlns:a16="http://schemas.microsoft.com/office/drawing/2014/main" id="{35F0E12D-05F6-4AA6-BC03-B23C922842FE}"/>
              </a:ext>
            </a:extLst>
          </p:cNvPr>
          <p:cNvSpPr/>
          <p:nvPr/>
        </p:nvSpPr>
        <p:spPr>
          <a:xfrm>
            <a:off x="1058128" y="3462528"/>
            <a:ext cx="270800" cy="268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D14058B1-CD79-42E4-95A9-03BF64A5C1F8}"/>
              </a:ext>
            </a:extLst>
          </p:cNvPr>
          <p:cNvSpPr txBox="1"/>
          <p:nvPr/>
        </p:nvSpPr>
        <p:spPr>
          <a:xfrm>
            <a:off x="303812" y="1045575"/>
            <a:ext cx="6279868" cy="3693319"/>
          </a:xfrm>
          <a:prstGeom prst="rect">
            <a:avLst/>
          </a:prstGeom>
          <a:noFill/>
        </p:spPr>
        <p:txBody>
          <a:bodyPr wrap="square" rtlCol="0">
            <a:spAutoFit/>
          </a:bodyPr>
          <a:lstStyle/>
          <a:p>
            <a:r>
              <a:rPr lang="en-GB" dirty="0"/>
              <a:t>Novels, Plays, Poems and film are an excellent way of exploring some of the topics you will study and issues they raise. </a:t>
            </a:r>
          </a:p>
          <a:p>
            <a:endParaRPr lang="en-GB" dirty="0"/>
          </a:p>
          <a:p>
            <a:r>
              <a:rPr lang="en-GB" dirty="0"/>
              <a:t>`Night’ by Elie </a:t>
            </a:r>
            <a:r>
              <a:rPr lang="en-GB" dirty="0" err="1"/>
              <a:t>Wisel</a:t>
            </a:r>
            <a:r>
              <a:rPr lang="en-GB" dirty="0"/>
              <a:t> (Penguin, 2008)</a:t>
            </a:r>
          </a:p>
          <a:p>
            <a:r>
              <a:rPr lang="en-GB" dirty="0"/>
              <a:t>`Atonement’ by Ian McEwan (Vintage, 2002) </a:t>
            </a:r>
          </a:p>
          <a:p>
            <a:r>
              <a:rPr lang="en-GB" dirty="0"/>
              <a:t>`The History Boys’ by Alan Bennett (Faber &amp; Faber, 2004)</a:t>
            </a:r>
          </a:p>
          <a:p>
            <a:r>
              <a:rPr lang="en-GB" dirty="0"/>
              <a:t>The Matrix</a:t>
            </a:r>
          </a:p>
          <a:p>
            <a:r>
              <a:rPr lang="en-GB" dirty="0"/>
              <a:t>The Truman Show</a:t>
            </a:r>
          </a:p>
          <a:p>
            <a:r>
              <a:rPr lang="en-GB" dirty="0"/>
              <a:t>Sliding Doors</a:t>
            </a:r>
          </a:p>
          <a:p>
            <a:r>
              <a:rPr lang="en-GB" dirty="0"/>
              <a:t>The Constant Gardener</a:t>
            </a:r>
          </a:p>
          <a:p>
            <a:r>
              <a:rPr lang="en-GB" dirty="0"/>
              <a:t>The Sea Inside</a:t>
            </a:r>
          </a:p>
          <a:p>
            <a:r>
              <a:rPr lang="en-GB" dirty="0"/>
              <a:t>Inception</a:t>
            </a:r>
          </a:p>
          <a:p>
            <a:endParaRPr lang="en-GB" dirty="0"/>
          </a:p>
        </p:txBody>
      </p:sp>
    </p:spTree>
    <p:extLst>
      <p:ext uri="{BB962C8B-B14F-4D97-AF65-F5344CB8AC3E}">
        <p14:creationId xmlns:p14="http://schemas.microsoft.com/office/powerpoint/2010/main" val="1067258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35F0E12D-05F6-4AA6-BC03-B23C922842FE}"/>
              </a:ext>
            </a:extLst>
          </p:cNvPr>
          <p:cNvSpPr/>
          <p:nvPr/>
        </p:nvSpPr>
        <p:spPr>
          <a:xfrm>
            <a:off x="1058128" y="3462528"/>
            <a:ext cx="270800" cy="268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6264E72B-2892-44B0-BE17-A836E4D52672}"/>
              </a:ext>
            </a:extLst>
          </p:cNvPr>
          <p:cNvPicPr>
            <a:picLocks/>
          </p:cNvPicPr>
          <p:nvPr/>
        </p:nvPicPr>
        <p:blipFill>
          <a:blip r:embed="rId2"/>
          <a:stretch>
            <a:fillRect/>
          </a:stretch>
        </p:blipFill>
        <p:spPr>
          <a:xfrm>
            <a:off x="304800" y="280416"/>
            <a:ext cx="6352032" cy="9150096"/>
          </a:xfrm>
          <a:prstGeom prst="rect">
            <a:avLst/>
          </a:prstGeom>
        </p:spPr>
      </p:pic>
      <p:sp>
        <p:nvSpPr>
          <p:cNvPr id="4" name="TextBox 3">
            <a:extLst>
              <a:ext uri="{FF2B5EF4-FFF2-40B4-BE49-F238E27FC236}">
                <a16:creationId xmlns:a16="http://schemas.microsoft.com/office/drawing/2014/main" id="{6E88CA96-BB85-4D24-A78C-B0801B1FA740}"/>
              </a:ext>
            </a:extLst>
          </p:cNvPr>
          <p:cNvSpPr txBox="1"/>
          <p:nvPr/>
        </p:nvSpPr>
        <p:spPr>
          <a:xfrm>
            <a:off x="3712464" y="2022592"/>
            <a:ext cx="3029712" cy="5355312"/>
          </a:xfrm>
          <a:prstGeom prst="rect">
            <a:avLst/>
          </a:prstGeom>
          <a:noFill/>
        </p:spPr>
        <p:txBody>
          <a:bodyPr wrap="square" rtlCol="0">
            <a:spAutoFit/>
          </a:bodyPr>
          <a:lstStyle/>
          <a:p>
            <a:pPr algn="ctr"/>
            <a:r>
              <a:rPr lang="en-GB" dirty="0">
                <a:latin typeface="ABeeZee" panose="02000000000000000000" pitchFamily="50" charset="0"/>
              </a:rPr>
              <a:t>Well done!</a:t>
            </a:r>
          </a:p>
          <a:p>
            <a:pPr algn="ctr"/>
            <a:endParaRPr lang="en-GB" dirty="0">
              <a:latin typeface="ABeeZee" panose="02000000000000000000" pitchFamily="50" charset="0"/>
            </a:endParaRPr>
          </a:p>
          <a:p>
            <a:pPr algn="ctr"/>
            <a:r>
              <a:rPr lang="en-GB" dirty="0">
                <a:latin typeface="ABeeZee" panose="02000000000000000000" pitchFamily="50" charset="0"/>
              </a:rPr>
              <a:t>I hope you enjoyed completing the tasks.</a:t>
            </a:r>
          </a:p>
          <a:p>
            <a:pPr algn="ctr"/>
            <a:endParaRPr lang="en-GB" dirty="0">
              <a:latin typeface="ABeeZee" panose="02000000000000000000" pitchFamily="50" charset="0"/>
            </a:endParaRPr>
          </a:p>
          <a:p>
            <a:pPr algn="ctr"/>
            <a:r>
              <a:rPr lang="en-GB" dirty="0">
                <a:latin typeface="ABeeZee" panose="02000000000000000000" pitchFamily="50" charset="0"/>
              </a:rPr>
              <a:t>You should feel more confident about what the course entails and some of the topics that you will study.</a:t>
            </a:r>
          </a:p>
          <a:p>
            <a:pPr algn="ctr"/>
            <a:endParaRPr lang="en-GB" dirty="0">
              <a:latin typeface="ABeeZee" panose="02000000000000000000" pitchFamily="50" charset="0"/>
            </a:endParaRPr>
          </a:p>
          <a:p>
            <a:pPr algn="ctr"/>
            <a:r>
              <a:rPr lang="en-GB" dirty="0">
                <a:latin typeface="ABeeZee" panose="02000000000000000000" pitchFamily="50" charset="0"/>
              </a:rPr>
              <a:t>In addition, you now have a greater understanding of the skills you will develop and the importance of the subject for </a:t>
            </a:r>
            <a:r>
              <a:rPr lang="en-GB">
                <a:latin typeface="ABeeZee" panose="02000000000000000000" pitchFamily="50" charset="0"/>
              </a:rPr>
              <a:t>your future career.</a:t>
            </a:r>
            <a:endParaRPr lang="en-GB" dirty="0">
              <a:latin typeface="ABeeZee" panose="02000000000000000000" pitchFamily="50" charset="0"/>
            </a:endParaRPr>
          </a:p>
          <a:p>
            <a:pPr algn="ctr"/>
            <a:endParaRPr lang="en-GB" dirty="0">
              <a:latin typeface="ABeeZee" panose="02000000000000000000" pitchFamily="50" charset="0"/>
            </a:endParaRPr>
          </a:p>
          <a:p>
            <a:endParaRPr lang="en-GB" dirty="0">
              <a:latin typeface="ABeeZee" panose="02000000000000000000" pitchFamily="50" charset="0"/>
            </a:endParaRPr>
          </a:p>
        </p:txBody>
      </p:sp>
    </p:spTree>
    <p:extLst>
      <p:ext uri="{BB962C8B-B14F-4D97-AF65-F5344CB8AC3E}">
        <p14:creationId xmlns:p14="http://schemas.microsoft.com/office/powerpoint/2010/main" val="25444219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A7D3BD1-E68B-4CC3-A44E-054891E6EEBA}">
  <we:reference id="wa104380907" version="1.0.0.0" store="en-US" storeType="OMEX"/>
  <we:alternateReferences>
    <we:reference id="wa104380907" version="1.0.0.0" store="WA104380907"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193</TotalTime>
  <Words>2243</Words>
  <Application>Microsoft Office PowerPoint</Application>
  <PresentationFormat>A4 Paper (210x297 mm)</PresentationFormat>
  <Paragraphs>239</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KaiTi</vt:lpstr>
      <vt:lpstr>ABeeZee</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Example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of work: 8.6 What is God? Why do people disagree about whether God is real and what God is like?</dc:title>
  <dc:creator>Gillian Muflahi</dc:creator>
  <cp:lastModifiedBy>Gillian Muflahi</cp:lastModifiedBy>
  <cp:revision>9</cp:revision>
  <dcterms:created xsi:type="dcterms:W3CDTF">2020-04-14T13:34:26Z</dcterms:created>
  <dcterms:modified xsi:type="dcterms:W3CDTF">2020-11-02T00:12:16Z</dcterms:modified>
</cp:coreProperties>
</file>